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6"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3" r:id="rId17"/>
    <p:sldId id="275" r:id="rId18"/>
    <p:sldId id="278" r:id="rId19"/>
    <p:sldId id="274" r:id="rId20"/>
    <p:sldId id="279" r:id="rId21"/>
    <p:sldId id="280" r:id="rId22"/>
    <p:sldId id="281" r:id="rId23"/>
    <p:sldId id="282" r:id="rId24"/>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1" d="100"/>
          <a:sy n="81" d="100"/>
        </p:scale>
        <p:origin x="754"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704088" y="889820"/>
            <a:ext cx="9989574" cy="3598606"/>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704088"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fld id="{D1D1EADE-8E88-4C7C-8AC5-FB148DE4940E}" type="datetime1">
              <a:rPr lang="en-US" smtClean="0"/>
              <a:t>7/22/2026</a:t>
            </a:fld>
            <a:endParaRPr lang="en-US"/>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87E7843D-FF13-4365-9478-9625B70A2705}" type="slidenum">
              <a:rPr lang="en-US" smtClean="0"/>
              <a:t>‹N›</a:t>
            </a:fld>
            <a:endParaRPr lang="en-US"/>
          </a:p>
        </p:txBody>
      </p:sp>
    </p:spTree>
    <p:extLst>
      <p:ext uri="{BB962C8B-B14F-4D97-AF65-F5344CB8AC3E}">
        <p14:creationId xmlns:p14="http://schemas.microsoft.com/office/powerpoint/2010/main" val="8544301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fld id="{157B6794-849E-4626-908B-D15793550EFB}" type="datetime1">
              <a:rPr lang="en-US" smtClean="0"/>
              <a:t>7/22/2026</a:t>
            </a:fld>
            <a:endParaRPr lang="en-US"/>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87E7843D-FF13-4365-9478-9625B70A2705}" type="slidenum">
              <a:rPr lang="en-US" smtClean="0"/>
              <a:t>‹N›</a:t>
            </a:fld>
            <a:endParaRPr lang="en-US"/>
          </a:p>
        </p:txBody>
      </p:sp>
    </p:spTree>
    <p:extLst>
      <p:ext uri="{BB962C8B-B14F-4D97-AF65-F5344CB8AC3E}">
        <p14:creationId xmlns:p14="http://schemas.microsoft.com/office/powerpoint/2010/main" val="6997043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fld id="{63DB64E7-5594-42A3-ADBF-E95A7ACEAD64}" type="datetime1">
              <a:rPr lang="en-US" smtClean="0"/>
              <a:t>7/22/2026</a:t>
            </a:fld>
            <a:endParaRPr lang="en-US"/>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87E7843D-FF13-4365-9478-9625B70A2705}" type="slidenum">
              <a:rPr lang="en-US" smtClean="0"/>
              <a:t>‹N›</a:t>
            </a:fld>
            <a:endParaRPr lang="en-US"/>
          </a:p>
        </p:txBody>
      </p:sp>
    </p:spTree>
    <p:extLst>
      <p:ext uri="{BB962C8B-B14F-4D97-AF65-F5344CB8AC3E}">
        <p14:creationId xmlns:p14="http://schemas.microsoft.com/office/powerpoint/2010/main" val="40250132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4BD8-507D-48E4-A624-F16A741C3609}"/>
              </a:ext>
            </a:extLst>
          </p:cNvPr>
          <p:cNvSpPr>
            <a:spLocks noGrp="1"/>
          </p:cNvSpPr>
          <p:nvPr>
            <p:ph type="title"/>
          </p:nvPr>
        </p:nvSpPr>
        <p:spPr>
          <a:xfrm>
            <a:off x="700635" y="914400"/>
            <a:ext cx="10691265" cy="1307592"/>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704088"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6181344"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F02C13-D3ED-4044-9716-F29D79A184C9}"/>
              </a:ext>
            </a:extLst>
          </p:cNvPr>
          <p:cNvSpPr>
            <a:spLocks noGrp="1"/>
          </p:cNvSpPr>
          <p:nvPr>
            <p:ph type="dt" sz="half" idx="10"/>
          </p:nvPr>
        </p:nvSpPr>
        <p:spPr/>
        <p:txBody>
          <a:bodyPr/>
          <a:lstStyle/>
          <a:p>
            <a:fld id="{18462B0B-D248-4FFB-8695-AD7FA4B1284A}" type="datetime1">
              <a:rPr lang="en-US" smtClean="0"/>
              <a:t>7/22/2026</a:t>
            </a:fld>
            <a:endParaRPr lang="en-US"/>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A5AA154-790C-4774-9C21-8C543E733F26}"/>
              </a:ext>
            </a:extLst>
          </p:cNvPr>
          <p:cNvSpPr>
            <a:spLocks noGrp="1"/>
          </p:cNvSpPr>
          <p:nvPr>
            <p:ph type="sldNum" sz="quarter" idx="12"/>
          </p:nvPr>
        </p:nvSpPr>
        <p:spPr/>
        <p:txBody>
          <a:bodyPr/>
          <a:lstStyle/>
          <a:p>
            <a:fld id="{87E7843D-FF13-4365-9478-9625B70A2705}" type="slidenum">
              <a:rPr lang="en-US" smtClean="0"/>
              <a:t>‹N›</a:t>
            </a:fld>
            <a:endParaRPr lang="en-US"/>
          </a:p>
        </p:txBody>
      </p:sp>
    </p:spTree>
    <p:extLst>
      <p:ext uri="{BB962C8B-B14F-4D97-AF65-F5344CB8AC3E}">
        <p14:creationId xmlns:p14="http://schemas.microsoft.com/office/powerpoint/2010/main" val="36842643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704087" y="929147"/>
            <a:ext cx="10689336" cy="798451"/>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p:nvPr>
        </p:nvSpPr>
        <p:spPr>
          <a:xfrm>
            <a:off x="704088"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704088"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p:nvPr>
        </p:nvSpPr>
        <p:spPr>
          <a:xfrm>
            <a:off x="6181344"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6181344"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511B5C7-1E37-478F-B4B0-C7202FFE41B9}"/>
              </a:ext>
            </a:extLst>
          </p:cNvPr>
          <p:cNvSpPr>
            <a:spLocks noGrp="1"/>
          </p:cNvSpPr>
          <p:nvPr>
            <p:ph type="dt" sz="half" idx="10"/>
          </p:nvPr>
        </p:nvSpPr>
        <p:spPr/>
        <p:txBody>
          <a:bodyPr/>
          <a:lstStyle/>
          <a:p>
            <a:fld id="{D0378EFB-9159-4510-B73F-4F0409ADE937}" type="datetime1">
              <a:rPr lang="en-US" smtClean="0"/>
              <a:t>7/22/2026</a:t>
            </a:fld>
            <a:endParaRPr lang="en-US"/>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8E3DEA6-E4EB-4C2A-8B4F-55EC965B6219}"/>
              </a:ext>
            </a:extLst>
          </p:cNvPr>
          <p:cNvSpPr>
            <a:spLocks noGrp="1"/>
          </p:cNvSpPr>
          <p:nvPr>
            <p:ph type="sldNum" sz="quarter" idx="12"/>
          </p:nvPr>
        </p:nvSpPr>
        <p:spPr/>
        <p:txBody>
          <a:bodyPr/>
          <a:lstStyle/>
          <a:p>
            <a:fld id="{87E7843D-FF13-4365-9478-9625B70A2705}" type="slidenum">
              <a:rPr lang="en-US" smtClean="0"/>
              <a:t>‹N›</a:t>
            </a:fld>
            <a:endParaRPr lang="en-US"/>
          </a:p>
        </p:txBody>
      </p:sp>
    </p:spTree>
    <p:extLst>
      <p:ext uri="{BB962C8B-B14F-4D97-AF65-F5344CB8AC3E}">
        <p14:creationId xmlns:p14="http://schemas.microsoft.com/office/powerpoint/2010/main" val="11277724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964-A933-4B98-A141-A4B316DAFA9F}"/>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5D684C9D-23DA-42B0-9DD3-7592F72E8DC9}"/>
              </a:ext>
            </a:extLst>
          </p:cNvPr>
          <p:cNvSpPr>
            <a:spLocks noGrp="1"/>
          </p:cNvSpPr>
          <p:nvPr>
            <p:ph type="dt" sz="half" idx="10"/>
          </p:nvPr>
        </p:nvSpPr>
        <p:spPr/>
        <p:txBody>
          <a:bodyPr/>
          <a:lstStyle/>
          <a:p>
            <a:fld id="{89BC9412-2452-4BED-A324-9D8C115361AD}" type="datetime1">
              <a:rPr lang="en-US" smtClean="0"/>
              <a:t>7/22/2026</a:t>
            </a:fld>
            <a:endParaRPr lang="en-US"/>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53D20DA-9260-4577-BB51-789570A243AF}"/>
              </a:ext>
            </a:extLst>
          </p:cNvPr>
          <p:cNvSpPr>
            <a:spLocks noGrp="1"/>
          </p:cNvSpPr>
          <p:nvPr>
            <p:ph type="sldNum" sz="quarter" idx="12"/>
          </p:nvPr>
        </p:nvSpPr>
        <p:spPr/>
        <p:txBody>
          <a:bodyPr/>
          <a:lstStyle/>
          <a:p>
            <a:fld id="{87E7843D-FF13-4365-9478-9625B70A2705}" type="slidenum">
              <a:rPr lang="en-US" smtClean="0"/>
              <a:t>‹N›</a:t>
            </a:fld>
            <a:endParaRPr lang="en-US"/>
          </a:p>
        </p:txBody>
      </p:sp>
    </p:spTree>
    <p:extLst>
      <p:ext uri="{BB962C8B-B14F-4D97-AF65-F5344CB8AC3E}">
        <p14:creationId xmlns:p14="http://schemas.microsoft.com/office/powerpoint/2010/main" val="14588773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2C1F24-E0A1-45A7-8EF5-92CD9799341C}"/>
              </a:ext>
            </a:extLst>
          </p:cNvPr>
          <p:cNvSpPr>
            <a:spLocks noGrp="1"/>
          </p:cNvSpPr>
          <p:nvPr>
            <p:ph type="dt" sz="half" idx="10"/>
          </p:nvPr>
        </p:nvSpPr>
        <p:spPr/>
        <p:txBody>
          <a:bodyPr/>
          <a:lstStyle/>
          <a:p>
            <a:fld id="{F5318F62-D251-40E8-A23C-F4CFE9FEAB41}" type="datetime1">
              <a:rPr lang="en-US" smtClean="0"/>
              <a:t>7/22/2026</a:t>
            </a:fld>
            <a:endParaRPr lang="en-US"/>
          </a:p>
        </p:txBody>
      </p:sp>
      <p:sp>
        <p:nvSpPr>
          <p:cNvPr id="3" name="Footer Placeholder 2">
            <a:extLst>
              <a:ext uri="{FF2B5EF4-FFF2-40B4-BE49-F238E27FC236}">
                <a16:creationId xmlns:a16="http://schemas.microsoft.com/office/drawing/2014/main" id="{3E021C19-210E-46B0-9036-5D8AECC9260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A880FEF-487E-44DF-8615-DF2210419602}"/>
              </a:ext>
            </a:extLst>
          </p:cNvPr>
          <p:cNvSpPr>
            <a:spLocks noGrp="1"/>
          </p:cNvSpPr>
          <p:nvPr>
            <p:ph type="sldNum" sz="quarter" idx="12"/>
          </p:nvPr>
        </p:nvSpPr>
        <p:spPr/>
        <p:txBody>
          <a:bodyPr/>
          <a:lstStyle/>
          <a:p>
            <a:fld id="{87E7843D-FF13-4365-9478-9625B70A2705}" type="slidenum">
              <a:rPr lang="en-US" smtClean="0"/>
              <a:t>‹N›</a:t>
            </a:fld>
            <a:endParaRPr lang="en-US"/>
          </a:p>
        </p:txBody>
      </p:sp>
    </p:spTree>
    <p:extLst>
      <p:ext uri="{BB962C8B-B14F-4D97-AF65-F5344CB8AC3E}">
        <p14:creationId xmlns:p14="http://schemas.microsoft.com/office/powerpoint/2010/main" val="19759838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704088" y="1069848"/>
            <a:ext cx="4093599" cy="1316736"/>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5183188" y="1069848"/>
            <a:ext cx="6172200" cy="47912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704088" y="2551176"/>
            <a:ext cx="4093599" cy="33192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58D2EA-2191-4216-B64D-067BDFE12375}"/>
              </a:ext>
            </a:extLst>
          </p:cNvPr>
          <p:cNvSpPr>
            <a:spLocks noGrp="1"/>
          </p:cNvSpPr>
          <p:nvPr>
            <p:ph type="dt" sz="half" idx="10"/>
          </p:nvPr>
        </p:nvSpPr>
        <p:spPr/>
        <p:txBody>
          <a:bodyPr/>
          <a:lstStyle/>
          <a:p>
            <a:fld id="{44F76144-149E-4874-93A5-554A0357CF82}" type="datetime1">
              <a:rPr lang="en-US" smtClean="0"/>
              <a:t>7/22/2026</a:t>
            </a:fld>
            <a:endParaRPr lang="en-US"/>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E50E382-C500-4A4C-A7C6-43860383AB91}"/>
              </a:ext>
            </a:extLst>
          </p:cNvPr>
          <p:cNvSpPr>
            <a:spLocks noGrp="1"/>
          </p:cNvSpPr>
          <p:nvPr>
            <p:ph type="sldNum" sz="quarter" idx="12"/>
          </p:nvPr>
        </p:nvSpPr>
        <p:spPr/>
        <p:txBody>
          <a:bodyPr/>
          <a:lstStyle/>
          <a:p>
            <a:fld id="{87E7843D-FF13-4365-9478-9625B70A2705}" type="slidenum">
              <a:rPr lang="en-US" smtClean="0"/>
              <a:t>‹N›</a:t>
            </a:fld>
            <a:endParaRPr lang="en-US"/>
          </a:p>
        </p:txBody>
      </p:sp>
    </p:spTree>
    <p:extLst>
      <p:ext uri="{BB962C8B-B14F-4D97-AF65-F5344CB8AC3E}">
        <p14:creationId xmlns:p14="http://schemas.microsoft.com/office/powerpoint/2010/main" val="21508700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704088" y="1066800"/>
            <a:ext cx="4103431" cy="1317523"/>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905F473-761A-4002-AF70-9FF878D0139E}"/>
              </a:ext>
            </a:extLst>
          </p:cNvPr>
          <p:cNvSpPr>
            <a:spLocks noGrp="1"/>
          </p:cNvSpPr>
          <p:nvPr>
            <p:ph type="pic" idx="1"/>
          </p:nvPr>
        </p:nvSpPr>
        <p:spPr>
          <a:xfrm>
            <a:off x="5183188" y="1066800"/>
            <a:ext cx="6172200" cy="4794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704088"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C38EAB-AD63-415C-B263-BA1D8FBE3CB0}"/>
              </a:ext>
            </a:extLst>
          </p:cNvPr>
          <p:cNvSpPr>
            <a:spLocks noGrp="1"/>
          </p:cNvSpPr>
          <p:nvPr>
            <p:ph type="dt" sz="half" idx="10"/>
          </p:nvPr>
        </p:nvSpPr>
        <p:spPr/>
        <p:txBody>
          <a:bodyPr/>
          <a:lstStyle/>
          <a:p>
            <a:fld id="{50BA65D8-0540-4835-AE5C-25D29DBA01BE}" type="datetime1">
              <a:rPr lang="en-US" smtClean="0"/>
              <a:t>7/22/2026</a:t>
            </a:fld>
            <a:endParaRPr lang="en-US"/>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BB78D45-289B-46AF-8CB9-E6150BEA17ED}"/>
              </a:ext>
            </a:extLst>
          </p:cNvPr>
          <p:cNvSpPr>
            <a:spLocks noGrp="1"/>
          </p:cNvSpPr>
          <p:nvPr>
            <p:ph type="sldNum" sz="quarter" idx="12"/>
          </p:nvPr>
        </p:nvSpPr>
        <p:spPr/>
        <p:txBody>
          <a:bodyPr/>
          <a:lstStyle/>
          <a:p>
            <a:fld id="{87E7843D-FF13-4365-9478-9625B70A2705}" type="slidenum">
              <a:rPr lang="en-US" smtClean="0"/>
              <a:t>‹N›</a:t>
            </a:fld>
            <a:endParaRPr lang="en-US"/>
          </a:p>
        </p:txBody>
      </p:sp>
    </p:spTree>
    <p:extLst>
      <p:ext uri="{BB962C8B-B14F-4D97-AF65-F5344CB8AC3E}">
        <p14:creationId xmlns:p14="http://schemas.microsoft.com/office/powerpoint/2010/main" val="2716806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59C1-C098-4BF4-A55D-782F4E606B8A}"/>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8A70B00-53AE-4D3F-91BE-A8D789ED9864}"/>
              </a:ext>
            </a:extLst>
          </p:cNvPr>
          <p:cNvSpPr>
            <a:spLocks noGrp="1"/>
          </p:cNvSpPr>
          <p:nvPr>
            <p:ph type="dt" sz="half" idx="10"/>
          </p:nvPr>
        </p:nvSpPr>
        <p:spPr/>
        <p:txBody>
          <a:bodyPr/>
          <a:lstStyle/>
          <a:p>
            <a:fld id="{EC3C8B9C-477D-492A-96AD-1FC2CC997A73}" type="datetime1">
              <a:rPr lang="en-US" smtClean="0"/>
              <a:t>7/22/2026</a:t>
            </a:fld>
            <a:endParaRPr lang="en-US"/>
          </a:p>
        </p:txBody>
      </p:sp>
      <p:sp>
        <p:nvSpPr>
          <p:cNvPr id="5" name="Footer Placeholder 4">
            <a:extLst>
              <a:ext uri="{FF2B5EF4-FFF2-40B4-BE49-F238E27FC236}">
                <a16:creationId xmlns:a16="http://schemas.microsoft.com/office/drawing/2014/main" id="{06647FC7-8124-4F70-A849-B6BCC5189C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7CEBE4-50DC-47DB-B699-CCC024336C9F}"/>
              </a:ext>
            </a:extLst>
          </p:cNvPr>
          <p:cNvSpPr>
            <a:spLocks noGrp="1"/>
          </p:cNvSpPr>
          <p:nvPr>
            <p:ph type="sldNum" sz="quarter" idx="12"/>
          </p:nvPr>
        </p:nvSpPr>
        <p:spPr/>
        <p:txBody>
          <a:bodyPr/>
          <a:lstStyle/>
          <a:p>
            <a:fld id="{87E7843D-FF13-4365-9478-9625B70A2705}" type="slidenum">
              <a:rPr lang="en-US" smtClean="0"/>
              <a:t>‹N›</a:t>
            </a:fld>
            <a:endParaRPr lang="en-US"/>
          </a:p>
        </p:txBody>
      </p:sp>
    </p:spTree>
    <p:extLst>
      <p:ext uri="{BB962C8B-B14F-4D97-AF65-F5344CB8AC3E}">
        <p14:creationId xmlns:p14="http://schemas.microsoft.com/office/powerpoint/2010/main" val="29914091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18279-D3B8-4C6A-AB74-9DE377771270}"/>
              </a:ext>
            </a:extLst>
          </p:cNvPr>
          <p:cNvSpPr>
            <a:spLocks noGrp="1"/>
          </p:cNvSpPr>
          <p:nvPr>
            <p:ph type="title" orient="vert"/>
          </p:nvPr>
        </p:nvSpPr>
        <p:spPr>
          <a:xfrm>
            <a:off x="9242322" y="997974"/>
            <a:ext cx="2349043" cy="498495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E28F733C-9309-4197-BACA-207CDC8935C9}"/>
              </a:ext>
            </a:extLst>
          </p:cNvPr>
          <p:cNvSpPr>
            <a:spLocks noGrp="1"/>
          </p:cNvSpPr>
          <p:nvPr>
            <p:ph type="body" orient="vert" idx="1"/>
          </p:nvPr>
        </p:nvSpPr>
        <p:spPr>
          <a:xfrm>
            <a:off x="768927" y="997973"/>
            <a:ext cx="8473395" cy="49849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ACD4D0-5BE6-412D-B08B-5DFFD593513E}"/>
              </a:ext>
            </a:extLst>
          </p:cNvPr>
          <p:cNvSpPr>
            <a:spLocks noGrp="1"/>
          </p:cNvSpPr>
          <p:nvPr>
            <p:ph type="dt" sz="half" idx="10"/>
          </p:nvPr>
        </p:nvSpPr>
        <p:spPr/>
        <p:txBody>
          <a:bodyPr/>
          <a:lstStyle/>
          <a:p>
            <a:fld id="{42D3AED5-E26D-4E29-B1B3-7847B6779594}" type="datetime1">
              <a:rPr lang="en-US" smtClean="0"/>
              <a:t>7/22/2026</a:t>
            </a:fld>
            <a:endParaRPr lang="en-US"/>
          </a:p>
        </p:txBody>
      </p:sp>
      <p:sp>
        <p:nvSpPr>
          <p:cNvPr id="5" name="Footer Placeholder 4">
            <a:extLst>
              <a:ext uri="{FF2B5EF4-FFF2-40B4-BE49-F238E27FC236}">
                <a16:creationId xmlns:a16="http://schemas.microsoft.com/office/drawing/2014/main" id="{55021651-B786-4A39-A10F-F5231D0A2C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504D2D-9379-40DE-9F45-3004BE54F16B}"/>
              </a:ext>
            </a:extLst>
          </p:cNvPr>
          <p:cNvSpPr>
            <a:spLocks noGrp="1"/>
          </p:cNvSpPr>
          <p:nvPr>
            <p:ph type="sldNum" sz="quarter" idx="12"/>
          </p:nvPr>
        </p:nvSpPr>
        <p:spPr/>
        <p:txBody>
          <a:bodyPr/>
          <a:lstStyle/>
          <a:p>
            <a:fld id="{87E7843D-FF13-4365-9478-9625B70A2705}" type="slidenum">
              <a:rPr lang="en-US" smtClean="0"/>
              <a:t>‹N›</a:t>
            </a:fld>
            <a:endParaRPr lang="en-US"/>
          </a:p>
        </p:txBody>
      </p:sp>
    </p:spTree>
    <p:extLst>
      <p:ext uri="{BB962C8B-B14F-4D97-AF65-F5344CB8AC3E}">
        <p14:creationId xmlns:p14="http://schemas.microsoft.com/office/powerpoint/2010/main" val="33311954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14400"/>
            <a:ext cx="10691265" cy="13075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21992"/>
            <a:ext cx="10691265" cy="37398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49564" cy="365125"/>
          </a:xfrm>
          <a:prstGeom prst="rect">
            <a:avLst/>
          </a:prstGeom>
        </p:spPr>
        <p:txBody>
          <a:bodyPr vert="horz" lIns="91440" tIns="45720" rIns="91440" bIns="45720" rtlCol="0" anchor="ctr"/>
          <a:lstStyle>
            <a:lvl1pPr algn="r">
              <a:defRPr sz="1050">
                <a:solidFill>
                  <a:schemeClr val="tx1"/>
                </a:solidFill>
                <a:latin typeface="+mj-lt"/>
              </a:defRPr>
            </a:lvl1pPr>
          </a:lstStyle>
          <a:p>
            <a:fld id="{E31BA835-12AC-4E8F-955A-EA3F4DE2791F}" type="datetime1">
              <a:rPr lang="en-US" smtClean="0"/>
              <a:t>7/22/2026</a:t>
            </a:fld>
            <a:endParaRPr lang="en-US"/>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04088"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87E7843D-FF13-4365-9478-9625B70A2705}" type="slidenum">
              <a:rPr lang="en-US" smtClean="0"/>
              <a:t>‹N›</a:t>
            </a:fld>
            <a:endParaRPr lang="en-US"/>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1202092"/>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hf sldNum="0" hdr="0" ftr="0" dt="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2.xml"/><Relationship Id="rId4" Type="http://schemas.openxmlformats.org/officeDocument/2006/relationships/image" Target="../media/image31.jpg"/></Relationships>
</file>

<file path=ppt/slides/_rels/slide20.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DE8AE73F-5013-6177-53FA-8FD12155820E}"/>
              </a:ext>
            </a:extLst>
          </p:cNvPr>
          <p:cNvSpPr>
            <a:spLocks noGrp="1"/>
          </p:cNvSpPr>
          <p:nvPr>
            <p:ph type="ctrTitle"/>
          </p:nvPr>
        </p:nvSpPr>
        <p:spPr>
          <a:xfrm>
            <a:off x="5604552" y="871758"/>
            <a:ext cx="5920698" cy="5262337"/>
          </a:xfrm>
        </p:spPr>
        <p:txBody>
          <a:bodyPr>
            <a:normAutofit/>
          </a:bodyPr>
          <a:lstStyle/>
          <a:p>
            <a:r>
              <a:rPr lang="it-IT" b="1" dirty="0"/>
              <a:t>BRIDGE E FILATELIA</a:t>
            </a:r>
            <a:br>
              <a:rPr lang="it-IT" b="1" dirty="0"/>
            </a:br>
            <a:r>
              <a:rPr lang="it-IT" b="1" dirty="0"/>
              <a:t>( tutto o quasi ) </a:t>
            </a:r>
            <a:br>
              <a:rPr lang="it-IT" dirty="0"/>
            </a:br>
            <a:endParaRPr lang="it-IT" dirty="0"/>
          </a:p>
        </p:txBody>
      </p:sp>
      <p:sp>
        <p:nvSpPr>
          <p:cNvPr id="3" name="Sottotitolo 2">
            <a:extLst>
              <a:ext uri="{FF2B5EF4-FFF2-40B4-BE49-F238E27FC236}">
                <a16:creationId xmlns:a16="http://schemas.microsoft.com/office/drawing/2014/main" id="{AC5571E5-04ED-B48B-3122-686A3BA7F06A}"/>
              </a:ext>
            </a:extLst>
          </p:cNvPr>
          <p:cNvSpPr>
            <a:spLocks noGrp="1"/>
          </p:cNvSpPr>
          <p:nvPr>
            <p:ph type="subTitle" idx="1"/>
          </p:nvPr>
        </p:nvSpPr>
        <p:spPr>
          <a:xfrm>
            <a:off x="5632378" y="4890758"/>
            <a:ext cx="5322013" cy="1005657"/>
          </a:xfrm>
        </p:spPr>
        <p:txBody>
          <a:bodyPr>
            <a:noAutofit/>
          </a:bodyPr>
          <a:lstStyle/>
          <a:p>
            <a:pPr>
              <a:lnSpc>
                <a:spcPct val="100000"/>
              </a:lnSpc>
            </a:pPr>
            <a:r>
              <a:rPr lang="it-IT" sz="2400" dirty="0">
                <a:latin typeface="Calibri" panose="020F0502020204030204" pitchFamily="34" charset="0"/>
                <a:ea typeface="Calibri" panose="020F0502020204030204" pitchFamily="34" charset="0"/>
                <a:cs typeface="Calibri" panose="020F0502020204030204" pitchFamily="34" charset="0"/>
              </a:rPr>
              <a:t>Intervento di Fulvio Manno, Presidente dell’Associazione Sportiva Dilettantistica Bridge Addaura di Palermo al Congresso Nazionale dell’Unione Filatelica Stampa Italiana – Prato 11/13 settembre 2026 </a:t>
            </a:r>
          </a:p>
        </p:txBody>
      </p:sp>
      <p:pic>
        <p:nvPicPr>
          <p:cNvPr id="5" name="Immagine 4" descr="Immagine che contiene testo, schermata, frutto, grafica&#10;&#10;Descrizione generata automaticamente">
            <a:extLst>
              <a:ext uri="{FF2B5EF4-FFF2-40B4-BE49-F238E27FC236}">
                <a16:creationId xmlns:a16="http://schemas.microsoft.com/office/drawing/2014/main" id="{8F4EEC9B-82B5-B084-48E5-A57B9F6CBCF1}"/>
              </a:ext>
            </a:extLst>
          </p:cNvPr>
          <p:cNvPicPr>
            <a:picLocks noChangeAspect="1"/>
          </p:cNvPicPr>
          <p:nvPr/>
        </p:nvPicPr>
        <p:blipFill>
          <a:blip r:embed="rId2">
            <a:extLst>
              <a:ext uri="{28A0092B-C50C-407E-A947-70E740481C1C}">
                <a14:useLocalDpi xmlns:a14="http://schemas.microsoft.com/office/drawing/2010/main" val="0"/>
              </a:ext>
            </a:extLst>
          </a:blip>
          <a:srcRect r="3" b="511"/>
          <a:stretch>
            <a:fillRect/>
          </a:stretch>
        </p:blipFill>
        <p:spPr>
          <a:xfrm>
            <a:off x="1" y="10"/>
            <a:ext cx="4876799" cy="6857989"/>
          </a:xfrm>
          <a:prstGeom prst="rect">
            <a:avLst/>
          </a:prstGeom>
        </p:spPr>
      </p:pic>
      <p:cxnSp>
        <p:nvCxnSpPr>
          <p:cNvPr id="19" name="Straight Connector 18">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23776" y="723900"/>
            <a:ext cx="5706224"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CF06E40-3ECB-4820-95B5-8A70B07D4B4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723776" y="6134100"/>
            <a:ext cx="5668124"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5826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48BB5A59-FE77-C6B3-85A3-9A7A2173CF15}"/>
              </a:ext>
            </a:extLst>
          </p:cNvPr>
          <p:cNvSpPr>
            <a:spLocks noGrp="1"/>
          </p:cNvSpPr>
          <p:nvPr>
            <p:ph type="title"/>
          </p:nvPr>
        </p:nvSpPr>
        <p:spPr>
          <a:xfrm>
            <a:off x="715383" y="914400"/>
            <a:ext cx="3788468" cy="609593"/>
          </a:xfrm>
        </p:spPr>
        <p:txBody>
          <a:bodyPr>
            <a:normAutofit/>
          </a:bodyPr>
          <a:lstStyle/>
          <a:p>
            <a:r>
              <a:rPr lang="it-IT" sz="2400" dirty="0"/>
              <a:t>L’A.S.D. BRIDGE ADDAURA </a:t>
            </a:r>
          </a:p>
        </p:txBody>
      </p:sp>
      <p:cxnSp>
        <p:nvCxnSpPr>
          <p:cNvPr id="12" name="Straight Connector 11">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Segnaposto contenuto 2">
            <a:extLst>
              <a:ext uri="{FF2B5EF4-FFF2-40B4-BE49-F238E27FC236}">
                <a16:creationId xmlns:a16="http://schemas.microsoft.com/office/drawing/2014/main" id="{B132AE57-8601-3484-1503-606C3404F8FA}"/>
              </a:ext>
            </a:extLst>
          </p:cNvPr>
          <p:cNvSpPr>
            <a:spLocks noGrp="1"/>
          </p:cNvSpPr>
          <p:nvPr>
            <p:ph idx="1"/>
          </p:nvPr>
        </p:nvSpPr>
        <p:spPr>
          <a:xfrm>
            <a:off x="575034" y="1716016"/>
            <a:ext cx="3691157" cy="4901600"/>
          </a:xfrm>
        </p:spPr>
        <p:txBody>
          <a:bodyPr>
            <a:noAutofit/>
          </a:bodyPr>
          <a:lstStyle/>
          <a:p>
            <a:pPr algn="just">
              <a:lnSpc>
                <a:spcPct val="100000"/>
              </a:lnSpc>
            </a:pPr>
            <a:r>
              <a:rPr lang="it-IT" sz="1600" dirty="0"/>
              <a:t>L’A.S.D. Bridge Addaura di Palermo è stata costituita ad aprile del 2016. Nel suo «palmares» vanta 2 titoli italiani, 3 «Coppa Italia» ed a livello internazionale il titolo di Campione d’Europa nell’</a:t>
            </a:r>
            <a:r>
              <a:rPr lang="it-IT" sz="1600" dirty="0" err="1"/>
              <a:t>European</a:t>
            </a:r>
            <a:r>
              <a:rPr lang="it-IT" sz="1600" dirty="0"/>
              <a:t> Open Championship Cup del  2023 a </a:t>
            </a:r>
            <a:r>
              <a:rPr lang="it-IT" sz="1600" dirty="0" err="1"/>
              <a:t>Dubrovnick</a:t>
            </a:r>
            <a:r>
              <a:rPr lang="it-IT" sz="1600" dirty="0"/>
              <a:t> in Croazia (nella foto) ed un secondo posto nel 2024. Per festeggiare 10 anni di attività è stato pubblicato il volume «Bridge e Filatelia – tutto o quasi» che colma un vuoto poiché si tratta del primo testo, quasi completo, che tratta l’argomento. Nel libro sono riportati alcuni articoli sulla materia di cui desidero evidenziare gli scritti di due appassionati bridgisti e grandi filatelici: Roberto Passadore e Giuseppe Sabelli Fioretti. </a:t>
            </a:r>
          </a:p>
        </p:txBody>
      </p:sp>
      <p:pic>
        <p:nvPicPr>
          <p:cNvPr id="5" name="Immagine 4" descr="Immagine che contiene vestiti, persona, sorriso, gruppo&#10;&#10;Descrizione generata automaticamente">
            <a:extLst>
              <a:ext uri="{FF2B5EF4-FFF2-40B4-BE49-F238E27FC236}">
                <a16:creationId xmlns:a16="http://schemas.microsoft.com/office/drawing/2014/main" id="{746DDC6D-CB91-5B55-EBA3-4C197B2338AB}"/>
              </a:ext>
            </a:extLst>
          </p:cNvPr>
          <p:cNvPicPr>
            <a:picLocks noChangeAspect="1"/>
          </p:cNvPicPr>
          <p:nvPr/>
        </p:nvPicPr>
        <p:blipFill>
          <a:blip r:embed="rId2">
            <a:extLst>
              <a:ext uri="{28A0092B-C50C-407E-A947-70E740481C1C}">
                <a14:useLocalDpi xmlns:a14="http://schemas.microsoft.com/office/drawing/2010/main" val="0"/>
              </a:ext>
            </a:extLst>
          </a:blip>
          <a:srcRect l="705" r="9410" b="-3"/>
          <a:stretch>
            <a:fillRect/>
          </a:stretch>
        </p:blipFill>
        <p:spPr>
          <a:xfrm>
            <a:off x="4981575" y="735286"/>
            <a:ext cx="6495042" cy="5419642"/>
          </a:xfrm>
          <a:prstGeom prst="rect">
            <a:avLst/>
          </a:prstGeom>
        </p:spPr>
      </p:pic>
    </p:spTree>
    <p:extLst>
      <p:ext uri="{BB962C8B-B14F-4D97-AF65-F5344CB8AC3E}">
        <p14:creationId xmlns:p14="http://schemas.microsoft.com/office/powerpoint/2010/main" val="31936649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F95FF80F-4943-9252-F40F-03FF07A4DD72}"/>
              </a:ext>
            </a:extLst>
          </p:cNvPr>
          <p:cNvSpPr>
            <a:spLocks noGrp="1"/>
          </p:cNvSpPr>
          <p:nvPr>
            <p:ph type="title"/>
          </p:nvPr>
        </p:nvSpPr>
        <p:spPr>
          <a:xfrm>
            <a:off x="704088" y="904729"/>
            <a:ext cx="4206240" cy="1821525"/>
          </a:xfrm>
        </p:spPr>
        <p:txBody>
          <a:bodyPr>
            <a:normAutofit fontScale="90000"/>
          </a:bodyPr>
          <a:lstStyle/>
          <a:p>
            <a:r>
              <a:rPr lang="it-IT" dirty="0"/>
              <a:t>LA MIA PRIMA COLLEZIONE </a:t>
            </a:r>
            <a:br>
              <a:rPr lang="it-IT" dirty="0"/>
            </a:br>
            <a:endParaRPr lang="it-IT" dirty="0"/>
          </a:p>
        </p:txBody>
      </p:sp>
      <p:cxnSp>
        <p:nvCxnSpPr>
          <p:cNvPr id="14" name="Straight Connector 13">
            <a:extLst>
              <a:ext uri="{FF2B5EF4-FFF2-40B4-BE49-F238E27FC236}">
                <a16:creationId xmlns:a16="http://schemas.microsoft.com/office/drawing/2014/main" id="{C19EF34C-5622-413F-9C9F-AC937E306E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Segnaposto contenuto 2">
            <a:extLst>
              <a:ext uri="{FF2B5EF4-FFF2-40B4-BE49-F238E27FC236}">
                <a16:creationId xmlns:a16="http://schemas.microsoft.com/office/drawing/2014/main" id="{EDD203DB-AF64-7F58-0372-F5CB645403D5}"/>
              </a:ext>
            </a:extLst>
          </p:cNvPr>
          <p:cNvSpPr>
            <a:spLocks noGrp="1"/>
          </p:cNvSpPr>
          <p:nvPr>
            <p:ph idx="1"/>
          </p:nvPr>
        </p:nvSpPr>
        <p:spPr>
          <a:xfrm>
            <a:off x="5133974" y="952368"/>
            <a:ext cx="6418727" cy="1773893"/>
          </a:xfrm>
        </p:spPr>
        <p:txBody>
          <a:bodyPr>
            <a:normAutofit/>
          </a:bodyPr>
          <a:lstStyle/>
          <a:p>
            <a:pPr marL="0" indent="0">
              <a:buNone/>
            </a:pPr>
            <a:r>
              <a:rPr lang="it-IT" dirty="0">
                <a:latin typeface="Calibri" panose="020F0502020204030204" pitchFamily="34" charset="0"/>
                <a:ea typeface="Calibri" panose="020F0502020204030204" pitchFamily="34" charset="0"/>
                <a:cs typeface="Calibri" panose="020F0502020204030204" pitchFamily="34" charset="0"/>
              </a:rPr>
              <a:t>I francobolli mi hanno affascinato sin da piccolino. Non sono stato un vero filatelico nel senso pieno del termine e desidero ricordare nelle due foto il mio primo album di francobolli degli anni 50 in cui li conservavo religiosamente, incuriosito da tutto ciò che non conoscevo.  </a:t>
            </a:r>
          </a:p>
        </p:txBody>
      </p:sp>
      <p:pic>
        <p:nvPicPr>
          <p:cNvPr id="7" name="Immagine 6" descr="Immagine che contiene testo, schermata, Rettangolo&#10;&#10;Descrizione generata automaticamente">
            <a:extLst>
              <a:ext uri="{FF2B5EF4-FFF2-40B4-BE49-F238E27FC236}">
                <a16:creationId xmlns:a16="http://schemas.microsoft.com/office/drawing/2014/main" id="{DA3313F7-A6A1-B1E2-4AB2-5DD4B170839C}"/>
              </a:ext>
            </a:extLst>
          </p:cNvPr>
          <p:cNvPicPr>
            <a:picLocks noChangeAspect="1"/>
          </p:cNvPicPr>
          <p:nvPr/>
        </p:nvPicPr>
        <p:blipFill>
          <a:blip r:embed="rId2">
            <a:extLst>
              <a:ext uri="{28A0092B-C50C-407E-A947-70E740481C1C}">
                <a14:useLocalDpi xmlns:a14="http://schemas.microsoft.com/office/drawing/2010/main" val="0"/>
              </a:ext>
            </a:extLst>
          </a:blip>
          <a:srcRect t="5950" b="22954"/>
          <a:stretch>
            <a:fillRect/>
          </a:stretch>
        </p:blipFill>
        <p:spPr>
          <a:xfrm>
            <a:off x="800100" y="3048000"/>
            <a:ext cx="5133990" cy="2737551"/>
          </a:xfrm>
          <a:prstGeom prst="rect">
            <a:avLst/>
          </a:prstGeom>
        </p:spPr>
      </p:pic>
      <p:pic>
        <p:nvPicPr>
          <p:cNvPr id="5" name="Immagine 4" descr="Immagine che contiene testo, Rettangolo, Collezionabile, Francobollo&#10;&#10;Descrizione generata automaticamente">
            <a:extLst>
              <a:ext uri="{FF2B5EF4-FFF2-40B4-BE49-F238E27FC236}">
                <a16:creationId xmlns:a16="http://schemas.microsoft.com/office/drawing/2014/main" id="{1FDA941A-24C8-02C2-9584-A4CD7460C3C8}"/>
              </a:ext>
            </a:extLst>
          </p:cNvPr>
          <p:cNvPicPr>
            <a:picLocks noChangeAspect="1"/>
          </p:cNvPicPr>
          <p:nvPr/>
        </p:nvPicPr>
        <p:blipFill>
          <a:blip r:embed="rId3">
            <a:extLst>
              <a:ext uri="{28A0092B-C50C-407E-A947-70E740481C1C}">
                <a14:useLocalDpi xmlns:a14="http://schemas.microsoft.com/office/drawing/2010/main" val="0"/>
              </a:ext>
            </a:extLst>
          </a:blip>
          <a:srcRect t="15019" r="2" b="14549"/>
          <a:stretch>
            <a:fillRect/>
          </a:stretch>
        </p:blipFill>
        <p:spPr>
          <a:xfrm>
            <a:off x="6209622" y="3048000"/>
            <a:ext cx="5182278" cy="2737551"/>
          </a:xfrm>
          <a:prstGeom prst="rect">
            <a:avLst/>
          </a:prstGeom>
        </p:spPr>
      </p:pic>
      <p:cxnSp>
        <p:nvCxnSpPr>
          <p:cNvPr id="16" name="Straight Connector 15">
            <a:extLst>
              <a:ext uri="{FF2B5EF4-FFF2-40B4-BE49-F238E27FC236}">
                <a16:creationId xmlns:a16="http://schemas.microsoft.com/office/drawing/2014/main" id="{28549954-3C0C-48B7-9BE6-9B32C39D044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48432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89E2E4E0-A64F-E05C-479B-67B54DD71575}"/>
              </a:ext>
            </a:extLst>
          </p:cNvPr>
          <p:cNvSpPr>
            <a:spLocks noGrp="1"/>
          </p:cNvSpPr>
          <p:nvPr>
            <p:ph type="title"/>
          </p:nvPr>
        </p:nvSpPr>
        <p:spPr>
          <a:xfrm>
            <a:off x="704088" y="914400"/>
            <a:ext cx="6001512" cy="1307592"/>
          </a:xfrm>
        </p:spPr>
        <p:txBody>
          <a:bodyPr>
            <a:normAutofit/>
          </a:bodyPr>
          <a:lstStyle/>
          <a:p>
            <a:r>
              <a:rPr lang="it-IT" dirty="0"/>
              <a:t>LA NASCITA DI UN LIBRO </a:t>
            </a:r>
          </a:p>
        </p:txBody>
      </p:sp>
      <p:cxnSp>
        <p:nvCxnSpPr>
          <p:cNvPr id="15" name="Straight Connector 11">
            <a:extLst>
              <a:ext uri="{FF2B5EF4-FFF2-40B4-BE49-F238E27FC236}">
                <a16:creationId xmlns:a16="http://schemas.microsoft.com/office/drawing/2014/main" id="{4583FD9E-C5A7-96F7-951D-7D292013CD5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Segnaposto contenuto 2">
            <a:extLst>
              <a:ext uri="{FF2B5EF4-FFF2-40B4-BE49-F238E27FC236}">
                <a16:creationId xmlns:a16="http://schemas.microsoft.com/office/drawing/2014/main" id="{058F0B24-7A0F-AE89-7E2D-99F4933C9358}"/>
              </a:ext>
            </a:extLst>
          </p:cNvPr>
          <p:cNvSpPr>
            <a:spLocks noGrp="1"/>
          </p:cNvSpPr>
          <p:nvPr>
            <p:ph idx="1"/>
          </p:nvPr>
        </p:nvSpPr>
        <p:spPr>
          <a:xfrm>
            <a:off x="704088" y="2231136"/>
            <a:ext cx="6001512" cy="3931920"/>
          </a:xfrm>
        </p:spPr>
        <p:txBody>
          <a:bodyPr>
            <a:normAutofit lnSpcReduction="10000"/>
          </a:bodyPr>
          <a:lstStyle/>
          <a:p>
            <a:pPr>
              <a:lnSpc>
                <a:spcPct val="100000"/>
              </a:lnSpc>
            </a:pPr>
            <a:r>
              <a:rPr lang="it-IT" sz="1600" dirty="0"/>
              <a:t>Un libro non si inventa nasce dentro di te con l’antica passione per i francobolli che si unisce e si fonde a quella per il bridge in tutti i suoi aspetti: agonistici, collezionistici, etc.-</a:t>
            </a:r>
          </a:p>
          <a:p>
            <a:pPr>
              <a:lnSpc>
                <a:spcPct val="100000"/>
              </a:lnSpc>
            </a:pPr>
            <a:r>
              <a:rPr lang="it-IT" sz="1600" dirty="0"/>
              <a:t>La filatelia ed il bridge hanno un comune denominatore: la comunicazione.</a:t>
            </a:r>
          </a:p>
          <a:p>
            <a:pPr>
              <a:lnSpc>
                <a:spcPct val="100000"/>
              </a:lnSpc>
            </a:pPr>
            <a:r>
              <a:rPr lang="it-IT" sz="1600" dirty="0"/>
              <a:t>Con la filatelia si comunica ricordando: grandi eventi, monumenti, personaggi della storia, artisti, sportivi, politici.</a:t>
            </a:r>
          </a:p>
          <a:p>
            <a:pPr>
              <a:lnSpc>
                <a:spcPct val="100000"/>
              </a:lnSpc>
            </a:pPr>
            <a:r>
              <a:rPr lang="it-IT" sz="1600" dirty="0"/>
              <a:t>Con il bridge si comunica tra compagni scambiandosi delle informazioni. Anche se con un sistema particolare di comunicazione, per raggiungere l’obiettivo comune della coppia: il miglior risultato possibile. </a:t>
            </a:r>
          </a:p>
          <a:p>
            <a:pPr>
              <a:lnSpc>
                <a:spcPct val="100000"/>
              </a:lnSpc>
            </a:pPr>
            <a:r>
              <a:rPr lang="it-IT" sz="1600" dirty="0"/>
              <a:t>Nella foto alcuni francobolli, non di grande valore, della collezione che avevo da piccolino e che mi affascinavano per i luoghi esotici ed i soggetti spesso sconosciuti</a:t>
            </a:r>
            <a:r>
              <a:rPr lang="it-IT" sz="1400" dirty="0"/>
              <a:t>.</a:t>
            </a:r>
          </a:p>
        </p:txBody>
      </p:sp>
      <p:pic>
        <p:nvPicPr>
          <p:cNvPr id="5" name="Immagine 4" descr="Immagine che contiene francobollo, Prodotto di carta, Collezionabile, collezione&#10;&#10;Descrizione generata automaticamente">
            <a:extLst>
              <a:ext uri="{FF2B5EF4-FFF2-40B4-BE49-F238E27FC236}">
                <a16:creationId xmlns:a16="http://schemas.microsoft.com/office/drawing/2014/main" id="{44F61D8A-FFB5-9CDA-5893-405387B7CA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57419" y="731520"/>
            <a:ext cx="3836339" cy="5422392"/>
          </a:xfrm>
          <a:prstGeom prst="rect">
            <a:avLst/>
          </a:prstGeom>
        </p:spPr>
      </p:pic>
    </p:spTree>
    <p:extLst>
      <p:ext uri="{BB962C8B-B14F-4D97-AF65-F5344CB8AC3E}">
        <p14:creationId xmlns:p14="http://schemas.microsoft.com/office/powerpoint/2010/main" val="30641216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9E3652A8-7350-C3EA-E6E7-A62BC5680D69}"/>
              </a:ext>
            </a:extLst>
          </p:cNvPr>
          <p:cNvSpPr>
            <a:spLocks noGrp="1"/>
          </p:cNvSpPr>
          <p:nvPr>
            <p:ph type="title"/>
          </p:nvPr>
        </p:nvSpPr>
        <p:spPr>
          <a:xfrm>
            <a:off x="704088" y="914400"/>
            <a:ext cx="6239599" cy="1307590"/>
          </a:xfrm>
        </p:spPr>
        <p:txBody>
          <a:bodyPr>
            <a:normAutofit/>
          </a:bodyPr>
          <a:lstStyle/>
          <a:p>
            <a:pPr>
              <a:lnSpc>
                <a:spcPct val="90000"/>
              </a:lnSpc>
            </a:pPr>
            <a:r>
              <a:rPr lang="it-IT" dirty="0"/>
              <a:t>IL PRIMO ANNULLO POSTALE SUL BRIDGE </a:t>
            </a:r>
            <a:endParaRPr lang="it-IT"/>
          </a:p>
        </p:txBody>
      </p:sp>
      <p:cxnSp>
        <p:nvCxnSpPr>
          <p:cNvPr id="21" name="Straight Connector 20">
            <a:extLst>
              <a:ext uri="{FF2B5EF4-FFF2-40B4-BE49-F238E27FC236}">
                <a16:creationId xmlns:a16="http://schemas.microsoft.com/office/drawing/2014/main" id="{3815BE95-1337-20E2-B2EF-5DA486F72FC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Segnaposto contenuto 2">
            <a:extLst>
              <a:ext uri="{FF2B5EF4-FFF2-40B4-BE49-F238E27FC236}">
                <a16:creationId xmlns:a16="http://schemas.microsoft.com/office/drawing/2014/main" id="{8E39292E-5D93-D7B7-8804-E869CA22F2F5}"/>
              </a:ext>
            </a:extLst>
          </p:cNvPr>
          <p:cNvSpPr>
            <a:spLocks noGrp="1"/>
          </p:cNvSpPr>
          <p:nvPr>
            <p:ph idx="1"/>
          </p:nvPr>
        </p:nvSpPr>
        <p:spPr>
          <a:xfrm>
            <a:off x="704088" y="2221992"/>
            <a:ext cx="6239599" cy="3941064"/>
          </a:xfrm>
        </p:spPr>
        <p:txBody>
          <a:bodyPr>
            <a:normAutofit/>
          </a:bodyPr>
          <a:lstStyle/>
          <a:p>
            <a:pPr>
              <a:lnSpc>
                <a:spcPct val="100000"/>
              </a:lnSpc>
            </a:pPr>
            <a:r>
              <a:rPr lang="it-IT" sz="1700" dirty="0"/>
              <a:t>Nel 1937 dal 13 al 20 giugno a Budapest si è svolto il primo Campionato Mondiale di Bridge con la partecipazione di 17 rappresentative europee e 2 degli Stati Uniti: la squadra campione in carica negli USA ed un seconda squadra formata dal mitico Ely </a:t>
            </a:r>
            <a:r>
              <a:rPr lang="it-IT" sz="1700" dirty="0" err="1"/>
              <a:t>Culbertson</a:t>
            </a:r>
            <a:r>
              <a:rPr lang="it-IT" sz="1700" dirty="0"/>
              <a:t> che è riuscita a vincere il primo titolo mondiale.</a:t>
            </a:r>
          </a:p>
          <a:p>
            <a:pPr>
              <a:lnSpc>
                <a:spcPct val="100000"/>
              </a:lnSpc>
            </a:pPr>
            <a:r>
              <a:rPr lang="it-IT" sz="1700" dirty="0"/>
              <a:t>In tale occasione si registra il primo annullo postale filatelico.</a:t>
            </a:r>
          </a:p>
          <a:p>
            <a:pPr>
              <a:lnSpc>
                <a:spcPct val="100000"/>
              </a:lnSpc>
            </a:pPr>
            <a:r>
              <a:rPr lang="it-IT" sz="1700" dirty="0"/>
              <a:t>In Italia il bridge era agli albori: era stata costituita l’Associazione Italiana Ponte ( non bridge ), in ossequio all’autarchia del linguaggio. Grazie a quattro appassionati l’Italia ha partecipato a questo primo evento internazionale con Paolo Baroni, Pippo Moroni. Raoul Morpurgo, Enzo Pontremoli.  </a:t>
            </a:r>
          </a:p>
        </p:txBody>
      </p:sp>
      <p:pic>
        <p:nvPicPr>
          <p:cNvPr id="5" name="Immagine 4" descr="Immagine che contiene testo, Carattere, etichetta, logo&#10;&#10;Descrizione generata automaticamente">
            <a:extLst>
              <a:ext uri="{FF2B5EF4-FFF2-40B4-BE49-F238E27FC236}">
                <a16:creationId xmlns:a16="http://schemas.microsoft.com/office/drawing/2014/main" id="{27EE9F25-DAA5-980B-31F0-EB567EF99152}"/>
              </a:ext>
            </a:extLst>
          </p:cNvPr>
          <p:cNvPicPr>
            <a:picLocks noChangeAspect="1"/>
          </p:cNvPicPr>
          <p:nvPr/>
        </p:nvPicPr>
        <p:blipFill>
          <a:blip r:embed="rId2">
            <a:extLst>
              <a:ext uri="{28A0092B-C50C-407E-A947-70E740481C1C}">
                <a14:useLocalDpi xmlns:a14="http://schemas.microsoft.com/office/drawing/2010/main" val="0"/>
              </a:ext>
            </a:extLst>
          </a:blip>
          <a:srcRect r="5018"/>
          <a:stretch>
            <a:fillRect/>
          </a:stretch>
        </p:blipFill>
        <p:spPr>
          <a:xfrm>
            <a:off x="7583424" y="763529"/>
            <a:ext cx="4608576" cy="6857990"/>
          </a:xfrm>
          <a:prstGeom prst="rect">
            <a:avLst/>
          </a:prstGeom>
        </p:spPr>
      </p:pic>
    </p:spTree>
    <p:extLst>
      <p:ext uri="{BB962C8B-B14F-4D97-AF65-F5344CB8AC3E}">
        <p14:creationId xmlns:p14="http://schemas.microsoft.com/office/powerpoint/2010/main" val="11316576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E53615EE-C559-4E03-999B-5477F1626F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B6AF5466-33B4-22D8-899B-2F680E2C999B}"/>
              </a:ext>
            </a:extLst>
          </p:cNvPr>
          <p:cNvSpPr>
            <a:spLocks noGrp="1"/>
          </p:cNvSpPr>
          <p:nvPr>
            <p:ph type="title"/>
          </p:nvPr>
        </p:nvSpPr>
        <p:spPr>
          <a:xfrm>
            <a:off x="700087" y="909637"/>
            <a:ext cx="10691814" cy="981914"/>
          </a:xfrm>
        </p:spPr>
        <p:txBody>
          <a:bodyPr>
            <a:normAutofit/>
          </a:bodyPr>
          <a:lstStyle/>
          <a:p>
            <a:r>
              <a:rPr lang="it-IT"/>
              <a:t>IL PRIMO ANNULLO IN ITALIA</a:t>
            </a:r>
          </a:p>
        </p:txBody>
      </p:sp>
      <p:cxnSp>
        <p:nvCxnSpPr>
          <p:cNvPr id="18" name="Straight Connector 17">
            <a:extLst>
              <a:ext uri="{FF2B5EF4-FFF2-40B4-BE49-F238E27FC236}">
                <a16:creationId xmlns:a16="http://schemas.microsoft.com/office/drawing/2014/main" id="{B43766AD-6614-4710-B2A4-7BB682EE3D6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69610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Segnaposto contenuto 2">
            <a:extLst>
              <a:ext uri="{FF2B5EF4-FFF2-40B4-BE49-F238E27FC236}">
                <a16:creationId xmlns:a16="http://schemas.microsoft.com/office/drawing/2014/main" id="{525097BA-5AA6-ECAA-FD6D-ED3E7D2BD8D2}"/>
              </a:ext>
            </a:extLst>
          </p:cNvPr>
          <p:cNvSpPr>
            <a:spLocks noGrp="1"/>
          </p:cNvSpPr>
          <p:nvPr>
            <p:ph idx="1"/>
          </p:nvPr>
        </p:nvSpPr>
        <p:spPr>
          <a:xfrm>
            <a:off x="700088" y="2226373"/>
            <a:ext cx="4087065" cy="3935127"/>
          </a:xfrm>
        </p:spPr>
        <p:txBody>
          <a:bodyPr>
            <a:normAutofit lnSpcReduction="10000"/>
          </a:bodyPr>
          <a:lstStyle/>
          <a:p>
            <a:r>
              <a:rPr lang="it-IT" dirty="0"/>
              <a:t>Uno dei primi tornei di bridge in Italia con valenza nazionale è stato quello organizzato a Rimini dalla locale Associazione nel 1953. La manifestazione è diventata  un evento «internazionale nel 1958 sino al 1972, quando si è disputata la XX ed ultima edizione. Nelle foto in questa e nella slide successiva  gli annulli postali dal 1953 al 1958 e due cartoline del 1972.  </a:t>
            </a:r>
          </a:p>
        </p:txBody>
      </p:sp>
      <p:pic>
        <p:nvPicPr>
          <p:cNvPr id="9" name="Immagine 8" descr="Immagine che contiene testo, disegno, schizzo, cartone animato&#10;&#10;Descrizione generata automaticamente">
            <a:extLst>
              <a:ext uri="{FF2B5EF4-FFF2-40B4-BE49-F238E27FC236}">
                <a16:creationId xmlns:a16="http://schemas.microsoft.com/office/drawing/2014/main" id="{7A99FFC5-E5C4-C301-826A-0616861DC2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41508" y="2226373"/>
            <a:ext cx="2764713" cy="3907725"/>
          </a:xfrm>
          <a:prstGeom prst="rect">
            <a:avLst/>
          </a:prstGeom>
        </p:spPr>
      </p:pic>
      <p:pic>
        <p:nvPicPr>
          <p:cNvPr id="11" name="Immagine 10" descr="Immagine che contiene testo, schizzo, disegno, lettera&#10;&#10;Descrizione generata automaticamente">
            <a:extLst>
              <a:ext uri="{FF2B5EF4-FFF2-40B4-BE49-F238E27FC236}">
                <a16:creationId xmlns:a16="http://schemas.microsoft.com/office/drawing/2014/main" id="{2351C347-3ECC-D5F1-B028-CB06C634B83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14138" y="2226373"/>
            <a:ext cx="2764715" cy="3907725"/>
          </a:xfrm>
          <a:prstGeom prst="rect">
            <a:avLst/>
          </a:prstGeom>
        </p:spPr>
      </p:pic>
    </p:spTree>
    <p:extLst>
      <p:ext uri="{BB962C8B-B14F-4D97-AF65-F5344CB8AC3E}">
        <p14:creationId xmlns:p14="http://schemas.microsoft.com/office/powerpoint/2010/main" val="31200748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8" name="Rectangle 17">
            <a:extLst>
              <a:ext uri="{FF2B5EF4-FFF2-40B4-BE49-F238E27FC236}">
                <a16:creationId xmlns:a16="http://schemas.microsoft.com/office/drawing/2014/main" id="{74ABF6B1-3A9A-4CEE-889E-0D96AB03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4231"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B22662B4-F038-5763-4825-3B9EB584B18A}"/>
              </a:ext>
            </a:extLst>
          </p:cNvPr>
          <p:cNvSpPr>
            <a:spLocks noGrp="1"/>
          </p:cNvSpPr>
          <p:nvPr>
            <p:ph type="title"/>
          </p:nvPr>
        </p:nvSpPr>
        <p:spPr>
          <a:xfrm>
            <a:off x="724453" y="919186"/>
            <a:ext cx="10744394" cy="718363"/>
          </a:xfrm>
        </p:spPr>
        <p:txBody>
          <a:bodyPr vert="horz" lIns="91440" tIns="45720" rIns="91440" bIns="45720" rtlCol="0" anchor="t">
            <a:normAutofit/>
          </a:bodyPr>
          <a:lstStyle/>
          <a:p>
            <a:r>
              <a:rPr lang="en-US"/>
              <a:t>I TORNEI DI BRIDGE DI RIMINI</a:t>
            </a:r>
          </a:p>
        </p:txBody>
      </p:sp>
      <p:cxnSp>
        <p:nvCxnSpPr>
          <p:cNvPr id="20" name="Straight Connector 19">
            <a:extLst>
              <a:ext uri="{FF2B5EF4-FFF2-40B4-BE49-F238E27FC236}">
                <a16:creationId xmlns:a16="http://schemas.microsoft.com/office/drawing/2014/main" id="{E0AA8030-FA65-4B8E-8530-372EEE8517C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Segnaposto contenuto 4" descr="Immagine che contiene testo, lettera, carta, busta&#10;&#10;Descrizione generata automaticamente">
            <a:extLst>
              <a:ext uri="{FF2B5EF4-FFF2-40B4-BE49-F238E27FC236}">
                <a16:creationId xmlns:a16="http://schemas.microsoft.com/office/drawing/2014/main" id="{32E816A5-D17F-B7F8-D190-B424A056ADB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77066" y="2405921"/>
            <a:ext cx="2698334" cy="3813903"/>
          </a:xfrm>
          <a:prstGeom prst="rect">
            <a:avLst/>
          </a:prstGeom>
        </p:spPr>
      </p:pic>
      <p:pic>
        <p:nvPicPr>
          <p:cNvPr id="7" name="Immagine 6" descr="Immagine che contiene testo, busta, disegno, illustrazione&#10;&#10;Descrizione generata automaticamente">
            <a:extLst>
              <a:ext uri="{FF2B5EF4-FFF2-40B4-BE49-F238E27FC236}">
                <a16:creationId xmlns:a16="http://schemas.microsoft.com/office/drawing/2014/main" id="{E03B6E30-F830-01E4-47CA-D789EA6299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5815" y="2405921"/>
            <a:ext cx="2698334" cy="3813903"/>
          </a:xfrm>
          <a:prstGeom prst="rect">
            <a:avLst/>
          </a:prstGeom>
        </p:spPr>
      </p:pic>
      <p:pic>
        <p:nvPicPr>
          <p:cNvPr id="9" name="Immagine 8" descr="Immagine che contiene testo, busta, design&#10;&#10;Descrizione generata automaticamente">
            <a:extLst>
              <a:ext uri="{FF2B5EF4-FFF2-40B4-BE49-F238E27FC236}">
                <a16:creationId xmlns:a16="http://schemas.microsoft.com/office/drawing/2014/main" id="{16303F3D-1B5E-7A7D-3211-CC65A470D1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01461" y="2405921"/>
            <a:ext cx="2698336" cy="3813903"/>
          </a:xfrm>
          <a:prstGeom prst="rect">
            <a:avLst/>
          </a:prstGeom>
        </p:spPr>
      </p:pic>
    </p:spTree>
    <p:extLst>
      <p:ext uri="{BB962C8B-B14F-4D97-AF65-F5344CB8AC3E}">
        <p14:creationId xmlns:p14="http://schemas.microsoft.com/office/powerpoint/2010/main" val="10620235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9">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69141C7B-EF45-BD8F-4590-E01F10558FF1}"/>
              </a:ext>
            </a:extLst>
          </p:cNvPr>
          <p:cNvSpPr>
            <a:spLocks noGrp="1"/>
          </p:cNvSpPr>
          <p:nvPr>
            <p:ph type="title"/>
          </p:nvPr>
        </p:nvSpPr>
        <p:spPr>
          <a:xfrm>
            <a:off x="700088" y="909637"/>
            <a:ext cx="6400800" cy="1307592"/>
          </a:xfrm>
        </p:spPr>
        <p:txBody>
          <a:bodyPr>
            <a:normAutofit/>
          </a:bodyPr>
          <a:lstStyle/>
          <a:p>
            <a:pPr>
              <a:lnSpc>
                <a:spcPct val="90000"/>
              </a:lnSpc>
            </a:pPr>
            <a:r>
              <a:rPr lang="it-IT" sz="3400"/>
              <a:t>LE PRIME EMISSIONI FILATELICHE NEL MONDO: LIBANO 1962 E 1965. </a:t>
            </a:r>
          </a:p>
        </p:txBody>
      </p:sp>
      <p:cxnSp>
        <p:nvCxnSpPr>
          <p:cNvPr id="16" name="Straight Connector 11">
            <a:extLst>
              <a:ext uri="{FF2B5EF4-FFF2-40B4-BE49-F238E27FC236}">
                <a16:creationId xmlns:a16="http://schemas.microsoft.com/office/drawing/2014/main" id="{8E813B4C-6731-0B72-5252-A79AB0E20B5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3900"/>
            <a:ext cx="10588752"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Segnaposto contenuto 2">
            <a:extLst>
              <a:ext uri="{FF2B5EF4-FFF2-40B4-BE49-F238E27FC236}">
                <a16:creationId xmlns:a16="http://schemas.microsoft.com/office/drawing/2014/main" id="{A05DDE0D-FB68-C9D5-2F1B-E94E708B4CA8}"/>
              </a:ext>
            </a:extLst>
          </p:cNvPr>
          <p:cNvSpPr>
            <a:spLocks noGrp="1"/>
          </p:cNvSpPr>
          <p:nvPr>
            <p:ph idx="1"/>
          </p:nvPr>
        </p:nvSpPr>
        <p:spPr>
          <a:xfrm>
            <a:off x="700088" y="2221992"/>
            <a:ext cx="6400800" cy="3739896"/>
          </a:xfrm>
        </p:spPr>
        <p:txBody>
          <a:bodyPr>
            <a:normAutofit/>
          </a:bodyPr>
          <a:lstStyle/>
          <a:p>
            <a:r>
              <a:rPr lang="it-IT" sz="1900" dirty="0"/>
              <a:t>Nel 1962 si è svolto a Beirut in Libano la 22° edizione del Campionato Europeo di Bridge e le poste libanesi hanno emesso due francobolli del valore facciale di 25 e 40 lire libanesi ( sui francobolli è riportata la dizione francese «</a:t>
            </a:r>
            <a:r>
              <a:rPr lang="it-IT" sz="1900" dirty="0" err="1"/>
              <a:t>livres</a:t>
            </a:r>
            <a:r>
              <a:rPr lang="it-IT" sz="1900" dirty="0"/>
              <a:t>»). Nel 1965 il Libano emette una serie di 4 francobolli dedicati ai campionati del mondo di bridge, che si svolgono a Buenos Aires del  valore facciale di: 2.50, 15, 17.50, 40 lire libanesi. La Nazionale Italiana conquista il titolo di Campione del Mondo con Giorgio Belladonna, Massimo D’</a:t>
            </a:r>
            <a:r>
              <a:rPr lang="it-IT" sz="1900" dirty="0" err="1"/>
              <a:t>Alelio</a:t>
            </a:r>
            <a:r>
              <a:rPr lang="it-IT" sz="1900" dirty="0"/>
              <a:t>, Pietro </a:t>
            </a:r>
            <a:r>
              <a:rPr lang="it-IT" sz="1900" dirty="0" err="1"/>
              <a:t>Forquet</a:t>
            </a:r>
            <a:r>
              <a:rPr lang="it-IT" sz="1900" dirty="0"/>
              <a:t>, Camillo </a:t>
            </a:r>
            <a:r>
              <a:rPr lang="it-IT" sz="1900" dirty="0" err="1"/>
              <a:t>Pabis</a:t>
            </a:r>
            <a:r>
              <a:rPr lang="it-IT" sz="1900" dirty="0"/>
              <a:t> Ticci e Sergio Osella «</a:t>
            </a:r>
            <a:r>
              <a:rPr lang="it-IT" sz="1900" dirty="0" err="1"/>
              <a:t>Captain</a:t>
            </a:r>
            <a:r>
              <a:rPr lang="it-IT" sz="1900" dirty="0"/>
              <a:t> non player». </a:t>
            </a:r>
          </a:p>
        </p:txBody>
      </p:sp>
      <p:pic>
        <p:nvPicPr>
          <p:cNvPr id="5" name="Immagine 4" descr="Immagine che contiene testo, cartone animato, Arte bambini&#10;&#10;Descrizione generata automaticamente">
            <a:extLst>
              <a:ext uri="{FF2B5EF4-FFF2-40B4-BE49-F238E27FC236}">
                <a16:creationId xmlns:a16="http://schemas.microsoft.com/office/drawing/2014/main" id="{EEEEA96C-9C96-0135-B714-19DEDD7D6B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72778" y="890873"/>
            <a:ext cx="3619121" cy="5115369"/>
          </a:xfrm>
          <a:prstGeom prst="rect">
            <a:avLst/>
          </a:prstGeom>
        </p:spPr>
      </p:pic>
      <p:cxnSp>
        <p:nvCxnSpPr>
          <p:cNvPr id="14" name="Straight Connector 13">
            <a:extLst>
              <a:ext uri="{FF2B5EF4-FFF2-40B4-BE49-F238E27FC236}">
                <a16:creationId xmlns:a16="http://schemas.microsoft.com/office/drawing/2014/main" id="{6E0E8146-6E65-2E6C-0C86-547E3C92540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9065" y="6145599"/>
            <a:ext cx="1058283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73377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F8F5C7F6-A83A-C3B2-5F03-56EA041388D4}"/>
              </a:ext>
            </a:extLst>
          </p:cNvPr>
          <p:cNvSpPr>
            <a:spLocks noGrp="1"/>
          </p:cNvSpPr>
          <p:nvPr>
            <p:ph type="title"/>
          </p:nvPr>
        </p:nvSpPr>
        <p:spPr>
          <a:xfrm>
            <a:off x="6284749" y="909638"/>
            <a:ext cx="5201121" cy="1318062"/>
          </a:xfrm>
        </p:spPr>
        <p:txBody>
          <a:bodyPr>
            <a:normAutofit/>
          </a:bodyPr>
          <a:lstStyle/>
          <a:p>
            <a:r>
              <a:rPr lang="it-IT" dirty="0"/>
              <a:t>GLI ANNULLI POSTALI IN JUGOSLAVIA</a:t>
            </a:r>
          </a:p>
        </p:txBody>
      </p:sp>
      <p:pic>
        <p:nvPicPr>
          <p:cNvPr id="5" name="Immagine 4" descr="Immagine che contiene testo, disegno, schizzo, Arte bambini&#10;&#10;Descrizione generata automaticamente">
            <a:extLst>
              <a:ext uri="{FF2B5EF4-FFF2-40B4-BE49-F238E27FC236}">
                <a16:creationId xmlns:a16="http://schemas.microsoft.com/office/drawing/2014/main" id="{257260C1-6EC8-A9B7-ED60-82C5D852B54C}"/>
              </a:ext>
            </a:extLst>
          </p:cNvPr>
          <p:cNvPicPr>
            <a:picLocks noChangeAspect="1"/>
          </p:cNvPicPr>
          <p:nvPr/>
        </p:nvPicPr>
        <p:blipFill>
          <a:blip r:embed="rId2">
            <a:extLst>
              <a:ext uri="{28A0092B-C50C-407E-A947-70E740481C1C}">
                <a14:useLocalDpi xmlns:a14="http://schemas.microsoft.com/office/drawing/2010/main" val="0"/>
              </a:ext>
            </a:extLst>
          </a:blip>
          <a:srcRect r="-2" b="14676"/>
          <a:stretch>
            <a:fillRect/>
          </a:stretch>
        </p:blipFill>
        <p:spPr>
          <a:xfrm>
            <a:off x="20" y="10"/>
            <a:ext cx="5686740" cy="6857990"/>
          </a:xfrm>
          <a:prstGeom prst="rect">
            <a:avLst/>
          </a:prstGeom>
        </p:spPr>
      </p:pic>
      <p:cxnSp>
        <p:nvCxnSpPr>
          <p:cNvPr id="12" name="Straight Connector 11">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422739" y="722376"/>
            <a:ext cx="16002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Segnaposto contenuto 2">
            <a:extLst>
              <a:ext uri="{FF2B5EF4-FFF2-40B4-BE49-F238E27FC236}">
                <a16:creationId xmlns:a16="http://schemas.microsoft.com/office/drawing/2014/main" id="{C64A01C1-A56B-F1DF-5B19-6ACA12C0FDD0}"/>
              </a:ext>
            </a:extLst>
          </p:cNvPr>
          <p:cNvSpPr>
            <a:spLocks noGrp="1"/>
          </p:cNvSpPr>
          <p:nvPr>
            <p:ph idx="1"/>
          </p:nvPr>
        </p:nvSpPr>
        <p:spPr>
          <a:xfrm>
            <a:off x="6290838" y="2236843"/>
            <a:ext cx="5201121" cy="3931920"/>
          </a:xfrm>
        </p:spPr>
        <p:txBody>
          <a:bodyPr>
            <a:normAutofit/>
          </a:bodyPr>
          <a:lstStyle/>
          <a:p>
            <a:r>
              <a:rPr lang="it-IT" dirty="0"/>
              <a:t>Nel 1967 la Jugoslavia dedica due annulli postali ai Tornei Internazionali di Bridge di Zagabria e di «Pula» cioè Pola in italiano. Il Torneo di Pola si disputa ancora oggi, con grande successo. Lo scorso anno ha registrato oltre 600 partecipanti  nei tornei a coppie e squadre. </a:t>
            </a:r>
          </a:p>
        </p:txBody>
      </p:sp>
    </p:spTree>
    <p:extLst>
      <p:ext uri="{BB962C8B-B14F-4D97-AF65-F5344CB8AC3E}">
        <p14:creationId xmlns:p14="http://schemas.microsoft.com/office/powerpoint/2010/main" val="12814971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1">
            <a:extLst>
              <a:ext uri="{FF2B5EF4-FFF2-40B4-BE49-F238E27FC236}">
                <a16:creationId xmlns:a16="http://schemas.microsoft.com/office/drawing/2014/main" id="{E53615EE-C559-4E03-999B-5477F1626F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58C558F4-097F-25BC-F9BC-A16DA13672BD}"/>
              </a:ext>
            </a:extLst>
          </p:cNvPr>
          <p:cNvSpPr>
            <a:spLocks noGrp="1"/>
          </p:cNvSpPr>
          <p:nvPr>
            <p:ph type="title"/>
          </p:nvPr>
        </p:nvSpPr>
        <p:spPr>
          <a:xfrm>
            <a:off x="700088" y="909637"/>
            <a:ext cx="5958216" cy="1316736"/>
          </a:xfrm>
        </p:spPr>
        <p:txBody>
          <a:bodyPr>
            <a:normAutofit/>
          </a:bodyPr>
          <a:lstStyle/>
          <a:p>
            <a:r>
              <a:rPr lang="it-IT" sz="3700"/>
              <a:t>BERMUDA: WORLD BRIDGE CHAMPIONSHIP 1975</a:t>
            </a:r>
          </a:p>
        </p:txBody>
      </p:sp>
      <p:cxnSp>
        <p:nvCxnSpPr>
          <p:cNvPr id="19" name="Straight Connector 13">
            <a:extLst>
              <a:ext uri="{FF2B5EF4-FFF2-40B4-BE49-F238E27FC236}">
                <a16:creationId xmlns:a16="http://schemas.microsoft.com/office/drawing/2014/main" id="{799A8EBD-049C-48E6-97ED-C9102D78FC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2376"/>
            <a:ext cx="57150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Segnaposto contenuto 2">
            <a:extLst>
              <a:ext uri="{FF2B5EF4-FFF2-40B4-BE49-F238E27FC236}">
                <a16:creationId xmlns:a16="http://schemas.microsoft.com/office/drawing/2014/main" id="{90755687-CA9E-C472-5FDE-0FF0681D912B}"/>
              </a:ext>
            </a:extLst>
          </p:cNvPr>
          <p:cNvSpPr>
            <a:spLocks noGrp="1"/>
          </p:cNvSpPr>
          <p:nvPr>
            <p:ph idx="1"/>
          </p:nvPr>
        </p:nvSpPr>
        <p:spPr>
          <a:xfrm>
            <a:off x="700088" y="2235251"/>
            <a:ext cx="5958216" cy="3713109"/>
          </a:xfrm>
        </p:spPr>
        <p:txBody>
          <a:bodyPr>
            <a:normAutofit/>
          </a:bodyPr>
          <a:lstStyle/>
          <a:p>
            <a:pPr>
              <a:lnSpc>
                <a:spcPct val="100000"/>
              </a:lnSpc>
            </a:pPr>
            <a:r>
              <a:rPr lang="it-IT" sz="1900"/>
              <a:t>Per la successiva emissione filatelica occorre aspettare dieci anni : gennaio 1975 con i Campionati del Mondo disputati a Southampton nelle Bermuda. Quattro valori : 5, 17, 20, 25 centesimi di dollaro delle Bermude. Campione del Mondo la Nazionale Italiana di bridge con Giorgio Belladonna, Benito Garozzo, Sergio Zucchelli, Arturo Franco, Vito </a:t>
            </a:r>
            <a:r>
              <a:rPr lang="it-IT" sz="1900" err="1"/>
              <a:t>Pittalà</a:t>
            </a:r>
            <a:r>
              <a:rPr lang="it-IT" sz="1900"/>
              <a:t>, Gianfranco Facchini e Sandro Salvetti come capitano non giocatore. L’anno successivo nel 1976 è la Francia a dedicare un francobollo al bridge in occasione della quinta Olimpiade di bridge con  valore facciale 60 centesimi di franco francese. </a:t>
            </a:r>
          </a:p>
        </p:txBody>
      </p:sp>
      <p:pic>
        <p:nvPicPr>
          <p:cNvPr id="7" name="Immagine 6" descr="Immagine che contiene testo, Collezionabile, Banconota, francobollo&#10;&#10;Descrizione generata automaticamente">
            <a:extLst>
              <a:ext uri="{FF2B5EF4-FFF2-40B4-BE49-F238E27FC236}">
                <a16:creationId xmlns:a16="http://schemas.microsoft.com/office/drawing/2014/main" id="{78B5F5B3-4E02-5761-F2D3-FEE952D987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79841" y="719455"/>
            <a:ext cx="1947417" cy="2596557"/>
          </a:xfrm>
          <a:prstGeom prst="rect">
            <a:avLst/>
          </a:prstGeom>
        </p:spPr>
      </p:pic>
      <p:cxnSp>
        <p:nvCxnSpPr>
          <p:cNvPr id="20" name="Straight Connector 15">
            <a:extLst>
              <a:ext uri="{FF2B5EF4-FFF2-40B4-BE49-F238E27FC236}">
                <a16:creationId xmlns:a16="http://schemas.microsoft.com/office/drawing/2014/main" id="{07AB7C5C-C091-4C25-B1BD-93E2F6948C9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38546"/>
            <a:ext cx="5715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Immagine 4" descr="Immagine che contiene testo, disegno, schizzo, francobollo&#10;&#10;Descrizione generata automaticamente">
            <a:extLst>
              <a:ext uri="{FF2B5EF4-FFF2-40B4-BE49-F238E27FC236}">
                <a16:creationId xmlns:a16="http://schemas.microsoft.com/office/drawing/2014/main" id="{D91435B4-BDE6-2A41-B473-8E0029135C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15200" y="3820870"/>
            <a:ext cx="4076700" cy="2099500"/>
          </a:xfrm>
          <a:prstGeom prst="rect">
            <a:avLst/>
          </a:prstGeom>
        </p:spPr>
      </p:pic>
    </p:spTree>
    <p:extLst>
      <p:ext uri="{BB962C8B-B14F-4D97-AF65-F5344CB8AC3E}">
        <p14:creationId xmlns:p14="http://schemas.microsoft.com/office/powerpoint/2010/main" val="14192915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6FF66315-9DC4-08E5-16EC-5E3D346CE89F}"/>
              </a:ext>
            </a:extLst>
          </p:cNvPr>
          <p:cNvSpPr>
            <a:spLocks noGrp="1"/>
          </p:cNvSpPr>
          <p:nvPr>
            <p:ph type="title"/>
          </p:nvPr>
        </p:nvSpPr>
        <p:spPr>
          <a:xfrm>
            <a:off x="6696186" y="909637"/>
            <a:ext cx="4800600" cy="1307592"/>
          </a:xfrm>
        </p:spPr>
        <p:txBody>
          <a:bodyPr>
            <a:normAutofit/>
          </a:bodyPr>
          <a:lstStyle/>
          <a:p>
            <a:pPr>
              <a:lnSpc>
                <a:spcPct val="90000"/>
              </a:lnSpc>
            </a:pPr>
            <a:r>
              <a:rPr lang="it-IT"/>
              <a:t>ANTILLE OLANDESI: ARUBA 1977 </a:t>
            </a:r>
          </a:p>
        </p:txBody>
      </p:sp>
      <p:pic>
        <p:nvPicPr>
          <p:cNvPr id="9" name="Immagine 8" descr="Immagine che contiene testo, cartone animato, Arte bambini&#10;&#10;Descrizione generata automaticamente">
            <a:extLst>
              <a:ext uri="{FF2B5EF4-FFF2-40B4-BE49-F238E27FC236}">
                <a16:creationId xmlns:a16="http://schemas.microsoft.com/office/drawing/2014/main" id="{6899CD0B-16C5-7CF4-8F3D-6E14E1F4508F}"/>
              </a:ext>
            </a:extLst>
          </p:cNvPr>
          <p:cNvPicPr>
            <a:picLocks noChangeAspect="1"/>
          </p:cNvPicPr>
          <p:nvPr/>
        </p:nvPicPr>
        <p:blipFill>
          <a:blip r:embed="rId2">
            <a:extLst>
              <a:ext uri="{28A0092B-C50C-407E-A947-70E740481C1C}">
                <a14:useLocalDpi xmlns:a14="http://schemas.microsoft.com/office/drawing/2010/main" val="0"/>
              </a:ext>
            </a:extLst>
          </a:blip>
          <a:srcRect r="-2" b="19722"/>
          <a:stretch>
            <a:fillRect/>
          </a:stretch>
        </p:blipFill>
        <p:spPr>
          <a:xfrm>
            <a:off x="20" y="10"/>
            <a:ext cx="6044164" cy="6857990"/>
          </a:xfrm>
          <a:prstGeom prst="rect">
            <a:avLst/>
          </a:prstGeom>
        </p:spPr>
      </p:pic>
      <p:cxnSp>
        <p:nvCxnSpPr>
          <p:cNvPr id="52" name="Straight Connector 51">
            <a:extLst>
              <a:ext uri="{FF2B5EF4-FFF2-40B4-BE49-F238E27FC236}">
                <a16:creationId xmlns:a16="http://schemas.microsoft.com/office/drawing/2014/main" id="{511FC409-B3C2-4F68-865C-C5333D6F27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81300" y="723900"/>
            <a:ext cx="4610075"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Segnaposto contenuto 2">
            <a:extLst>
              <a:ext uri="{FF2B5EF4-FFF2-40B4-BE49-F238E27FC236}">
                <a16:creationId xmlns:a16="http://schemas.microsoft.com/office/drawing/2014/main" id="{9D537803-B774-09F0-4F4E-3DF32A19B6AE}"/>
              </a:ext>
            </a:extLst>
          </p:cNvPr>
          <p:cNvSpPr>
            <a:spLocks noGrp="1"/>
          </p:cNvSpPr>
          <p:nvPr>
            <p:ph idx="1"/>
          </p:nvPr>
        </p:nvSpPr>
        <p:spPr>
          <a:xfrm>
            <a:off x="6696186" y="2221992"/>
            <a:ext cx="4800600" cy="3739896"/>
          </a:xfrm>
        </p:spPr>
        <p:txBody>
          <a:bodyPr>
            <a:normAutofit lnSpcReduction="10000"/>
          </a:bodyPr>
          <a:lstStyle/>
          <a:p>
            <a:r>
              <a:rPr lang="it-IT" dirty="0"/>
              <a:t>Nel 1977 nell’isola di Aruba «one happy </a:t>
            </a:r>
            <a:r>
              <a:rPr lang="it-IT" dirty="0" err="1"/>
              <a:t>island</a:t>
            </a:r>
            <a:r>
              <a:rPr lang="it-IT" dirty="0"/>
              <a:t>» che sino al 1986 assieme a Curacao e Saint Maarten formano le Antille Olandesi,  si è svolta la sesta edizione del Campionato di bridge del Centro America e Caraibi – CAC - . In occasione di tale evento furono stampati tre francobolli anche in foglietto e con colori diversi del valore facciale di 20+10, 25+12, 40+18 centesimi di fiorino olandese.  </a:t>
            </a:r>
          </a:p>
        </p:txBody>
      </p:sp>
      <p:cxnSp>
        <p:nvCxnSpPr>
          <p:cNvPr id="54" name="Straight Connector 53">
            <a:extLst>
              <a:ext uri="{FF2B5EF4-FFF2-40B4-BE49-F238E27FC236}">
                <a16:creationId xmlns:a16="http://schemas.microsoft.com/office/drawing/2014/main" id="{B810270D-76A7-44B3-9746-7EDF5788602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81300" y="6142781"/>
            <a:ext cx="461007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2772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2E0D6371-4525-6804-0A05-5144568C5517}"/>
              </a:ext>
            </a:extLst>
          </p:cNvPr>
          <p:cNvSpPr>
            <a:spLocks noGrp="1"/>
          </p:cNvSpPr>
          <p:nvPr>
            <p:ph type="title"/>
          </p:nvPr>
        </p:nvSpPr>
        <p:spPr>
          <a:xfrm>
            <a:off x="704087" y="914400"/>
            <a:ext cx="4041648" cy="1928741"/>
          </a:xfrm>
        </p:spPr>
        <p:txBody>
          <a:bodyPr>
            <a:normAutofit/>
          </a:bodyPr>
          <a:lstStyle/>
          <a:p>
            <a:r>
              <a:rPr lang="it-IT"/>
              <a:t>AM.PHI.LEX 77 E GIORGIO BELLADONNA </a:t>
            </a:r>
          </a:p>
        </p:txBody>
      </p:sp>
      <p:cxnSp>
        <p:nvCxnSpPr>
          <p:cNvPr id="19" name="Straight Connector 18">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3900"/>
            <a:ext cx="10588752"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Immagine 4" descr="Immagine che contiene testo, statico, calligrafia, busta&#10;&#10;Descrizione generata automaticamente">
            <a:extLst>
              <a:ext uri="{FF2B5EF4-FFF2-40B4-BE49-F238E27FC236}">
                <a16:creationId xmlns:a16="http://schemas.microsoft.com/office/drawing/2014/main" id="{B4461752-BE8E-0ED3-8973-5738E009BFCD}"/>
              </a:ext>
            </a:extLst>
          </p:cNvPr>
          <p:cNvPicPr>
            <a:picLocks noChangeAspect="1"/>
          </p:cNvPicPr>
          <p:nvPr/>
        </p:nvPicPr>
        <p:blipFill>
          <a:blip r:embed="rId2">
            <a:extLst>
              <a:ext uri="{28A0092B-C50C-407E-A947-70E740481C1C}">
                <a14:useLocalDpi xmlns:a14="http://schemas.microsoft.com/office/drawing/2010/main" val="0"/>
              </a:ext>
            </a:extLst>
          </a:blip>
          <a:srcRect r="538"/>
          <a:stretch>
            <a:fillRect/>
          </a:stretch>
        </p:blipFill>
        <p:spPr>
          <a:xfrm>
            <a:off x="804672" y="3044952"/>
            <a:ext cx="3941064" cy="2971800"/>
          </a:xfrm>
          <a:prstGeom prst="rect">
            <a:avLst/>
          </a:prstGeom>
        </p:spPr>
      </p:pic>
      <p:sp>
        <p:nvSpPr>
          <p:cNvPr id="3" name="Segnaposto contenuto 2">
            <a:extLst>
              <a:ext uri="{FF2B5EF4-FFF2-40B4-BE49-F238E27FC236}">
                <a16:creationId xmlns:a16="http://schemas.microsoft.com/office/drawing/2014/main" id="{78204B34-4A59-7DF4-BB7F-4C8871C27AA2}"/>
              </a:ext>
            </a:extLst>
          </p:cNvPr>
          <p:cNvSpPr>
            <a:spLocks noGrp="1"/>
          </p:cNvSpPr>
          <p:nvPr>
            <p:ph idx="1"/>
          </p:nvPr>
        </p:nvSpPr>
        <p:spPr>
          <a:xfrm>
            <a:off x="5330952" y="968377"/>
            <a:ext cx="6144768" cy="5006436"/>
          </a:xfrm>
        </p:spPr>
        <p:txBody>
          <a:bodyPr>
            <a:normAutofit/>
          </a:bodyPr>
          <a:lstStyle/>
          <a:p>
            <a:r>
              <a:rPr lang="it-IT" dirty="0"/>
              <a:t>Le Antille Olandesi hanno stampato una busta dedicata alla seconda edizione dell’esposizione filatelica  internazionale </a:t>
            </a:r>
            <a:r>
              <a:rPr lang="it-IT" b="1" dirty="0" err="1"/>
              <a:t>AM</a:t>
            </a:r>
            <a:r>
              <a:rPr lang="it-IT" dirty="0" err="1"/>
              <a:t>sterdam</a:t>
            </a:r>
            <a:r>
              <a:rPr lang="it-IT" dirty="0"/>
              <a:t> </a:t>
            </a:r>
            <a:r>
              <a:rPr lang="it-IT" b="1" dirty="0" err="1"/>
              <a:t>PH</a:t>
            </a:r>
            <a:r>
              <a:rPr lang="it-IT" dirty="0" err="1"/>
              <a:t>ilatelic</a:t>
            </a:r>
            <a:r>
              <a:rPr lang="it-IT" dirty="0"/>
              <a:t> </a:t>
            </a:r>
            <a:r>
              <a:rPr lang="it-IT" b="1" dirty="0" err="1"/>
              <a:t>EX</a:t>
            </a:r>
            <a:r>
              <a:rPr lang="it-IT" dirty="0" err="1"/>
              <a:t>hibition</a:t>
            </a:r>
            <a:r>
              <a:rPr lang="it-IT" dirty="0"/>
              <a:t> del 1977 ed al campione di bridge l’italiano Giorgio Belladonna riportando una «smazzata» ripresa dalla maratona di 840 smazzate giocata negli «States» dagli «Aces di Dallas» contro lo «Sharif Circus» di Omar Sharif nel 1970. Belladonna in coppia con il francese </a:t>
            </a:r>
            <a:r>
              <a:rPr lang="it-IT" dirty="0" err="1"/>
              <a:t>Delmouly</a:t>
            </a:r>
            <a:r>
              <a:rPr lang="it-IT" dirty="0"/>
              <a:t> giocò una determinata «carta», ingannando l’avversario, il campione americano Jim </a:t>
            </a:r>
            <a:r>
              <a:rPr lang="it-IT" dirty="0" err="1"/>
              <a:t>Jacoby</a:t>
            </a:r>
            <a:r>
              <a:rPr lang="it-IT" dirty="0"/>
              <a:t>, sul possesso del re di picche. </a:t>
            </a:r>
          </a:p>
        </p:txBody>
      </p:sp>
      <p:cxnSp>
        <p:nvCxnSpPr>
          <p:cNvPr id="24" name="Straight Connector 20">
            <a:extLst>
              <a:ext uri="{FF2B5EF4-FFF2-40B4-BE49-F238E27FC236}">
                <a16:creationId xmlns:a16="http://schemas.microsoft.com/office/drawing/2014/main" id="{8E0104E4-99BC-494F-8342-F250828E574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9065" y="6145599"/>
            <a:ext cx="1058283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977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1">
            <a:extLst>
              <a:ext uri="{FF2B5EF4-FFF2-40B4-BE49-F238E27FC236}">
                <a16:creationId xmlns:a16="http://schemas.microsoft.com/office/drawing/2014/main" id="{E53615EE-C559-4E03-999B-5477F1626F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117D7F3C-9941-CDF5-9CAD-5642B9178831}"/>
              </a:ext>
            </a:extLst>
          </p:cNvPr>
          <p:cNvSpPr>
            <a:spLocks noGrp="1"/>
          </p:cNvSpPr>
          <p:nvPr>
            <p:ph type="title"/>
          </p:nvPr>
        </p:nvSpPr>
        <p:spPr>
          <a:xfrm>
            <a:off x="700088" y="909637"/>
            <a:ext cx="5958216" cy="1316736"/>
          </a:xfrm>
        </p:spPr>
        <p:txBody>
          <a:bodyPr>
            <a:normAutofit/>
          </a:bodyPr>
          <a:lstStyle/>
          <a:p>
            <a:r>
              <a:rPr lang="it-IT" dirty="0"/>
              <a:t>1978: BARBADOS E Mali</a:t>
            </a:r>
          </a:p>
        </p:txBody>
      </p:sp>
      <p:cxnSp>
        <p:nvCxnSpPr>
          <p:cNvPr id="19" name="Straight Connector 13">
            <a:extLst>
              <a:ext uri="{FF2B5EF4-FFF2-40B4-BE49-F238E27FC236}">
                <a16:creationId xmlns:a16="http://schemas.microsoft.com/office/drawing/2014/main" id="{799A8EBD-049C-48E6-97ED-C9102D78FC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2376"/>
            <a:ext cx="57150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Segnaposto contenuto 2">
            <a:extLst>
              <a:ext uri="{FF2B5EF4-FFF2-40B4-BE49-F238E27FC236}">
                <a16:creationId xmlns:a16="http://schemas.microsoft.com/office/drawing/2014/main" id="{D5F84F79-429D-64B7-A8DA-D13BA338DA97}"/>
              </a:ext>
            </a:extLst>
          </p:cNvPr>
          <p:cNvSpPr>
            <a:spLocks noGrp="1"/>
          </p:cNvSpPr>
          <p:nvPr>
            <p:ph idx="1"/>
          </p:nvPr>
        </p:nvSpPr>
        <p:spPr>
          <a:xfrm>
            <a:off x="700088" y="2235251"/>
            <a:ext cx="5958216" cy="3713109"/>
          </a:xfrm>
        </p:spPr>
        <p:txBody>
          <a:bodyPr>
            <a:normAutofit/>
          </a:bodyPr>
          <a:lstStyle/>
          <a:p>
            <a:r>
              <a:rPr lang="it-IT" dirty="0"/>
              <a:t>Due nuove Nazioni nel 1978 si interessano al bridge. Il Mali stampa due francobolli uno che ha come soggetto il domino e l’altro il bridge del valore di 100 e 130 franchi. </a:t>
            </a:r>
          </a:p>
          <a:p>
            <a:r>
              <a:rPr lang="it-IT" dirty="0"/>
              <a:t>Le Barbados dedicano una serie di 4 francobolli di 5, 10, 45 centesimi di dollaro ed 1 dollaro al settimo Campionato di bridge del Centro America e Caraibi .</a:t>
            </a:r>
          </a:p>
        </p:txBody>
      </p:sp>
      <p:pic>
        <p:nvPicPr>
          <p:cNvPr id="5" name="Immagine 4" descr="Immagine che contiene testo, francobollo, Collezionabile, Prodotto di carta&#10;&#10;Descrizione generata automaticamente">
            <a:extLst>
              <a:ext uri="{FF2B5EF4-FFF2-40B4-BE49-F238E27FC236}">
                <a16:creationId xmlns:a16="http://schemas.microsoft.com/office/drawing/2014/main" id="{370331E6-9129-A1F5-F930-4287E97673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79841" y="719455"/>
            <a:ext cx="1947417" cy="2596557"/>
          </a:xfrm>
          <a:prstGeom prst="rect">
            <a:avLst/>
          </a:prstGeom>
        </p:spPr>
      </p:pic>
      <p:cxnSp>
        <p:nvCxnSpPr>
          <p:cNvPr id="20" name="Straight Connector 15">
            <a:extLst>
              <a:ext uri="{FF2B5EF4-FFF2-40B4-BE49-F238E27FC236}">
                <a16:creationId xmlns:a16="http://schemas.microsoft.com/office/drawing/2014/main" id="{07AB7C5C-C091-4C25-B1BD-93E2F6948C9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38546"/>
            <a:ext cx="5715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Immagine 6" descr="Immagine che contiene testo, libro, Stampa, Prodotto di carta&#10;&#10;Descrizione generata automaticamente">
            <a:extLst>
              <a:ext uri="{FF2B5EF4-FFF2-40B4-BE49-F238E27FC236}">
                <a16:creationId xmlns:a16="http://schemas.microsoft.com/office/drawing/2014/main" id="{D21020B3-0731-5CF2-AC80-CDA4CFDC42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54036" y="3602695"/>
            <a:ext cx="3799027" cy="2535851"/>
          </a:xfrm>
          <a:prstGeom prst="rect">
            <a:avLst/>
          </a:prstGeom>
        </p:spPr>
      </p:pic>
    </p:spTree>
    <p:extLst>
      <p:ext uri="{BB962C8B-B14F-4D97-AF65-F5344CB8AC3E}">
        <p14:creationId xmlns:p14="http://schemas.microsoft.com/office/powerpoint/2010/main" val="6050009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4B20A3FD-7FEA-9240-803F-40B5520BC562}"/>
              </a:ext>
            </a:extLst>
          </p:cNvPr>
          <p:cNvSpPr>
            <a:spLocks noGrp="1"/>
          </p:cNvSpPr>
          <p:nvPr>
            <p:ph type="title"/>
          </p:nvPr>
        </p:nvSpPr>
        <p:spPr>
          <a:xfrm>
            <a:off x="704088" y="914400"/>
            <a:ext cx="6239599" cy="1307590"/>
          </a:xfrm>
        </p:spPr>
        <p:txBody>
          <a:bodyPr>
            <a:normAutofit/>
          </a:bodyPr>
          <a:lstStyle/>
          <a:p>
            <a:pPr>
              <a:lnSpc>
                <a:spcPct val="90000"/>
              </a:lnSpc>
            </a:pPr>
            <a:r>
              <a:rPr lang="it-IT" sz="3400"/>
              <a:t>TROFEO «INTERCONTINENTALE ASSICURAZIONI»</a:t>
            </a:r>
          </a:p>
        </p:txBody>
      </p:sp>
      <p:cxnSp>
        <p:nvCxnSpPr>
          <p:cNvPr id="12" name="Straight Connector 11">
            <a:extLst>
              <a:ext uri="{FF2B5EF4-FFF2-40B4-BE49-F238E27FC236}">
                <a16:creationId xmlns:a16="http://schemas.microsoft.com/office/drawing/2014/main" id="{3815BE95-1337-20E2-B2EF-5DA486F72FC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Segnaposto contenuto 2">
            <a:extLst>
              <a:ext uri="{FF2B5EF4-FFF2-40B4-BE49-F238E27FC236}">
                <a16:creationId xmlns:a16="http://schemas.microsoft.com/office/drawing/2014/main" id="{49A8D9A3-F67E-F28D-416C-A00AEE6CDDBC}"/>
              </a:ext>
            </a:extLst>
          </p:cNvPr>
          <p:cNvSpPr>
            <a:spLocks noGrp="1"/>
          </p:cNvSpPr>
          <p:nvPr>
            <p:ph idx="1"/>
          </p:nvPr>
        </p:nvSpPr>
        <p:spPr>
          <a:xfrm>
            <a:off x="704088" y="2221992"/>
            <a:ext cx="6239599" cy="3941064"/>
          </a:xfrm>
        </p:spPr>
        <p:txBody>
          <a:bodyPr>
            <a:normAutofit/>
          </a:bodyPr>
          <a:lstStyle/>
          <a:p>
            <a:pPr>
              <a:lnSpc>
                <a:spcPct val="100000"/>
              </a:lnSpc>
            </a:pPr>
            <a:r>
              <a:rPr lang="it-IT" sz="1600" dirty="0"/>
              <a:t>Un posto di rilievo merita il Torneo Internazionale «Intercontinentale Assicurazioni» organizzato presso la prestigiosa «location» dell’Albergo Hilton di Roma per dieci anni dal 1978 al 1987. In occasione della terza edizione nel 1980 le poste italiane hanno dedicato un annullo speciale «Roma Belsito». L’annullo è stato ripetuto negli anni successivi ottenendo nella sesta edizione del 1983 il prestigioso riconoscimento della prima emissione filatelica italiana. L’iniziativa è stata approvata dalla Consulta per la Filatelia nella seduta del 05 novembre 1981. Tra i componenti della Consulta desidero ricordare i rappresentanti della stampa filatelica: Fulvio Apollonio, Giuseppe Sabelli Fioretti, Maurizio </a:t>
            </a:r>
            <a:r>
              <a:rPr lang="it-IT" sz="1600" dirty="0" err="1"/>
              <a:t>Tecardi</a:t>
            </a:r>
            <a:r>
              <a:rPr lang="it-IT" sz="1600" dirty="0"/>
              <a:t>, Dino Platone e Renato Russo. E’ stato un riconoscimento alla Nazionale Italiana di Bridge per le 10 vittorie ai Campionati Mondiali e per ben tre titoli Olimpici. </a:t>
            </a:r>
          </a:p>
        </p:txBody>
      </p:sp>
      <p:pic>
        <p:nvPicPr>
          <p:cNvPr id="5" name="Immagine 4" descr="Immagine che contiene testo, illustrazione, design&#10;&#10;Descrizione generata automaticamente">
            <a:extLst>
              <a:ext uri="{FF2B5EF4-FFF2-40B4-BE49-F238E27FC236}">
                <a16:creationId xmlns:a16="http://schemas.microsoft.com/office/drawing/2014/main" id="{23F59C55-C66C-D6D3-61D2-77EF3E8D046B}"/>
              </a:ext>
            </a:extLst>
          </p:cNvPr>
          <p:cNvPicPr>
            <a:picLocks noChangeAspect="1"/>
          </p:cNvPicPr>
          <p:nvPr/>
        </p:nvPicPr>
        <p:blipFill>
          <a:blip r:embed="rId2">
            <a:extLst>
              <a:ext uri="{28A0092B-C50C-407E-A947-70E740481C1C}">
                <a14:useLocalDpi xmlns:a14="http://schemas.microsoft.com/office/drawing/2010/main" val="0"/>
              </a:ext>
            </a:extLst>
          </a:blip>
          <a:srcRect r="5018"/>
          <a:stretch>
            <a:fillRect/>
          </a:stretch>
        </p:blipFill>
        <p:spPr>
          <a:xfrm>
            <a:off x="7583424" y="10"/>
            <a:ext cx="4608576" cy="6857990"/>
          </a:xfrm>
          <a:prstGeom prst="rect">
            <a:avLst/>
          </a:prstGeom>
        </p:spPr>
      </p:pic>
    </p:spTree>
    <p:extLst>
      <p:ext uri="{BB962C8B-B14F-4D97-AF65-F5344CB8AC3E}">
        <p14:creationId xmlns:p14="http://schemas.microsoft.com/office/powerpoint/2010/main" val="2799782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C3D0AD61-C4EE-4A0B-8733-BAE046F63A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AD56B71F-A544-DF9A-A474-D42D43755391}"/>
              </a:ext>
            </a:extLst>
          </p:cNvPr>
          <p:cNvSpPr>
            <a:spLocks noGrp="1"/>
          </p:cNvSpPr>
          <p:nvPr>
            <p:ph type="title"/>
          </p:nvPr>
        </p:nvSpPr>
        <p:spPr>
          <a:xfrm>
            <a:off x="700087" y="909637"/>
            <a:ext cx="10691813" cy="946391"/>
          </a:xfrm>
        </p:spPr>
        <p:txBody>
          <a:bodyPr>
            <a:normAutofit/>
          </a:bodyPr>
          <a:lstStyle/>
          <a:p>
            <a:r>
              <a:rPr lang="it-IT"/>
              <a:t>OLANDA E WALLIS E FUTUNA </a:t>
            </a:r>
            <a:endParaRPr lang="it-IT" dirty="0"/>
          </a:p>
        </p:txBody>
      </p:sp>
      <p:cxnSp>
        <p:nvCxnSpPr>
          <p:cNvPr id="35" name="Straight Connector 34">
            <a:extLst>
              <a:ext uri="{FF2B5EF4-FFF2-40B4-BE49-F238E27FC236}">
                <a16:creationId xmlns:a16="http://schemas.microsoft.com/office/drawing/2014/main" id="{8916C3E3-8382-46AB-88B8-8CAE8FF282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Immagine 5" descr="Immagine che contiene testo, Prodotto di carta, Collezionabile, Banconota&#10;&#10;Descrizione generata automaticamente">
            <a:extLst>
              <a:ext uri="{FF2B5EF4-FFF2-40B4-BE49-F238E27FC236}">
                <a16:creationId xmlns:a16="http://schemas.microsoft.com/office/drawing/2014/main" id="{9E97F368-F3E3-7514-B642-F8540C4D0F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100" y="2219473"/>
            <a:ext cx="2697419" cy="3596558"/>
          </a:xfrm>
          <a:prstGeom prst="rect">
            <a:avLst/>
          </a:prstGeom>
        </p:spPr>
      </p:pic>
      <p:pic>
        <p:nvPicPr>
          <p:cNvPr id="5" name="Immagine 4" descr="Immagine che contiene testo, busta, statico, Arte bambini&#10;&#10;Descrizione generata automaticamente">
            <a:extLst>
              <a:ext uri="{FF2B5EF4-FFF2-40B4-BE49-F238E27FC236}">
                <a16:creationId xmlns:a16="http://schemas.microsoft.com/office/drawing/2014/main" id="{5121CD8D-1E56-8FFE-E3DB-FEF2087613E0}"/>
              </a:ext>
            </a:extLst>
          </p:cNvPr>
          <p:cNvPicPr>
            <a:picLocks noChangeAspect="1"/>
          </p:cNvPicPr>
          <p:nvPr/>
        </p:nvPicPr>
        <p:blipFill>
          <a:blip r:embed="rId3">
            <a:extLst>
              <a:ext uri="{28A0092B-C50C-407E-A947-70E740481C1C}">
                <a14:useLocalDpi xmlns:a14="http://schemas.microsoft.com/office/drawing/2010/main" val="0"/>
              </a:ext>
            </a:extLst>
          </a:blip>
          <a:srcRect r="2" b="5248"/>
          <a:stretch>
            <a:fillRect/>
          </a:stretch>
        </p:blipFill>
        <p:spPr>
          <a:xfrm>
            <a:off x="3711201" y="3305292"/>
            <a:ext cx="2697419" cy="1424919"/>
          </a:xfrm>
          <a:prstGeom prst="rect">
            <a:avLst/>
          </a:prstGeom>
        </p:spPr>
      </p:pic>
      <p:sp>
        <p:nvSpPr>
          <p:cNvPr id="3" name="Segnaposto contenuto 2">
            <a:extLst>
              <a:ext uri="{FF2B5EF4-FFF2-40B4-BE49-F238E27FC236}">
                <a16:creationId xmlns:a16="http://schemas.microsoft.com/office/drawing/2014/main" id="{F36BA341-361A-24EC-3D2F-E4213F20CD61}"/>
              </a:ext>
            </a:extLst>
          </p:cNvPr>
          <p:cNvSpPr>
            <a:spLocks noGrp="1"/>
          </p:cNvSpPr>
          <p:nvPr>
            <p:ph idx="1"/>
          </p:nvPr>
        </p:nvSpPr>
        <p:spPr>
          <a:xfrm>
            <a:off x="6622302" y="2067247"/>
            <a:ext cx="4769598" cy="3881115"/>
          </a:xfrm>
        </p:spPr>
        <p:txBody>
          <a:bodyPr>
            <a:normAutofit/>
          </a:bodyPr>
          <a:lstStyle/>
          <a:p>
            <a:pPr>
              <a:lnSpc>
                <a:spcPct val="100000"/>
              </a:lnSpc>
            </a:pPr>
            <a:r>
              <a:rPr lang="it-IT" sz="1900"/>
              <a:t>Sul piano internazionale da registrare altre due emissioni. </a:t>
            </a:r>
          </a:p>
          <a:p>
            <a:pPr>
              <a:lnSpc>
                <a:spcPct val="100000"/>
              </a:lnSpc>
            </a:pPr>
            <a:r>
              <a:rPr lang="it-IT" sz="1900"/>
              <a:t>Nel 1980 l’Olanda con un francobollo dedicato alla sesta olimpiade disputata a </a:t>
            </a:r>
            <a:r>
              <a:rPr lang="it-IT" sz="1900" err="1"/>
              <a:t>Valkenburg</a:t>
            </a:r>
            <a:r>
              <a:rPr lang="it-IT" sz="1900"/>
              <a:t>.</a:t>
            </a:r>
          </a:p>
          <a:p>
            <a:pPr>
              <a:lnSpc>
                <a:spcPct val="100000"/>
              </a:lnSpc>
            </a:pPr>
            <a:r>
              <a:rPr lang="it-IT" sz="1900"/>
              <a:t>Nel 1994 le Isole Wallis e Futuna della Polinesia Francese emettono un francobollo in litografia </a:t>
            </a:r>
            <a:r>
              <a:rPr lang="it-IT" sz="1900" err="1"/>
              <a:t>multicolor</a:t>
            </a:r>
            <a:r>
              <a:rPr lang="it-IT" sz="1900"/>
              <a:t>,  con i quattro semi delle carte, del valore facciale di 40 franchi del pacifico «</a:t>
            </a:r>
            <a:r>
              <a:rPr lang="it-IT" sz="1900" err="1"/>
              <a:t>change</a:t>
            </a:r>
            <a:r>
              <a:rPr lang="it-IT" sz="1900"/>
              <a:t> </a:t>
            </a:r>
            <a:r>
              <a:rPr lang="it-IT" sz="1900" err="1"/>
              <a:t>franc</a:t>
            </a:r>
            <a:r>
              <a:rPr lang="it-IT" sz="1900"/>
              <a:t> </a:t>
            </a:r>
            <a:r>
              <a:rPr lang="it-IT" sz="1900" err="1"/>
              <a:t>pacifique</a:t>
            </a:r>
            <a:r>
              <a:rPr lang="it-IT" sz="1900"/>
              <a:t>». Nella foto la  busta di primo giorno di emissione</a:t>
            </a:r>
          </a:p>
        </p:txBody>
      </p:sp>
      <p:cxnSp>
        <p:nvCxnSpPr>
          <p:cNvPr id="41" name="Straight Connector 36">
            <a:extLst>
              <a:ext uri="{FF2B5EF4-FFF2-40B4-BE49-F238E27FC236}">
                <a16:creationId xmlns:a16="http://schemas.microsoft.com/office/drawing/2014/main" id="{066B2F53-52E2-4B53-BAF3-FCB37CD9E33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03114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16">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68BC5E53-C508-4556-976A-C58C1A336366}"/>
              </a:ext>
            </a:extLst>
          </p:cNvPr>
          <p:cNvSpPr>
            <a:spLocks noGrp="1"/>
          </p:cNvSpPr>
          <p:nvPr>
            <p:ph type="title"/>
          </p:nvPr>
        </p:nvSpPr>
        <p:spPr>
          <a:xfrm>
            <a:off x="704088" y="618342"/>
            <a:ext cx="2067728" cy="5086351"/>
          </a:xfrm>
        </p:spPr>
        <p:txBody>
          <a:bodyPr>
            <a:normAutofit/>
          </a:bodyPr>
          <a:lstStyle/>
          <a:p>
            <a:r>
              <a:rPr lang="it-IT" sz="1900"/>
              <a:t>CAMPIONATI EUROPEI A SALSOMAGGIORE 1985</a:t>
            </a:r>
          </a:p>
        </p:txBody>
      </p:sp>
      <p:cxnSp>
        <p:nvCxnSpPr>
          <p:cNvPr id="24" name="Straight Connector 18">
            <a:extLst>
              <a:ext uri="{FF2B5EF4-FFF2-40B4-BE49-F238E27FC236}">
                <a16:creationId xmlns:a16="http://schemas.microsoft.com/office/drawing/2014/main" id="{9D15A59D-0E33-4ECD-8312-5E0201B3D9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3228265" y="723900"/>
            <a:ext cx="0" cy="5410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Immagine 4" descr="Immagine che contiene testo, lettera, Stampa, inchiostro&#10;&#10;Descrizione generata automaticamente">
            <a:extLst>
              <a:ext uri="{FF2B5EF4-FFF2-40B4-BE49-F238E27FC236}">
                <a16:creationId xmlns:a16="http://schemas.microsoft.com/office/drawing/2014/main" id="{467B9B6C-5D2F-D8C4-F4E4-FF7EBD1DE6B6}"/>
              </a:ext>
            </a:extLst>
          </p:cNvPr>
          <p:cNvPicPr>
            <a:picLocks noChangeAspect="1"/>
          </p:cNvPicPr>
          <p:nvPr/>
        </p:nvPicPr>
        <p:blipFill>
          <a:blip r:embed="rId2">
            <a:extLst>
              <a:ext uri="{28A0092B-C50C-407E-A947-70E740481C1C}">
                <a14:useLocalDpi xmlns:a14="http://schemas.microsoft.com/office/drawing/2010/main" val="0"/>
              </a:ext>
            </a:extLst>
          </a:blip>
          <a:srcRect t="11300" r="1" b="41764"/>
          <a:stretch>
            <a:fillRect/>
          </a:stretch>
        </p:blipFill>
        <p:spPr>
          <a:xfrm>
            <a:off x="4060950" y="723900"/>
            <a:ext cx="3503235" cy="2324100"/>
          </a:xfrm>
          <a:prstGeom prst="rect">
            <a:avLst/>
          </a:prstGeom>
        </p:spPr>
      </p:pic>
      <p:pic>
        <p:nvPicPr>
          <p:cNvPr id="7" name="Immagine 6" descr="Immagine che contiene aria aperta, pianta, cielo, edificio&#10;&#10;Descrizione generata automaticamente">
            <a:extLst>
              <a:ext uri="{FF2B5EF4-FFF2-40B4-BE49-F238E27FC236}">
                <a16:creationId xmlns:a16="http://schemas.microsoft.com/office/drawing/2014/main" id="{F027FFAD-BF47-6C5C-8EDC-8533CE1A57C5}"/>
              </a:ext>
            </a:extLst>
          </p:cNvPr>
          <p:cNvPicPr>
            <a:picLocks noChangeAspect="1"/>
          </p:cNvPicPr>
          <p:nvPr/>
        </p:nvPicPr>
        <p:blipFill>
          <a:blip r:embed="rId3">
            <a:extLst>
              <a:ext uri="{28A0092B-C50C-407E-A947-70E740481C1C}">
                <a14:useLocalDpi xmlns:a14="http://schemas.microsoft.com/office/drawing/2010/main" val="0"/>
              </a:ext>
            </a:extLst>
          </a:blip>
          <a:srcRect l="9371" r="11640" b="4"/>
          <a:stretch>
            <a:fillRect/>
          </a:stretch>
        </p:blipFill>
        <p:spPr>
          <a:xfrm>
            <a:off x="7861444" y="723900"/>
            <a:ext cx="3530454" cy="2324100"/>
          </a:xfrm>
          <a:prstGeom prst="rect">
            <a:avLst/>
          </a:prstGeom>
        </p:spPr>
      </p:pic>
      <p:sp>
        <p:nvSpPr>
          <p:cNvPr id="3" name="Segnaposto contenuto 2">
            <a:extLst>
              <a:ext uri="{FF2B5EF4-FFF2-40B4-BE49-F238E27FC236}">
                <a16:creationId xmlns:a16="http://schemas.microsoft.com/office/drawing/2014/main" id="{BF962DF0-B53A-6AFE-AC87-0940CDDEC900}"/>
              </a:ext>
            </a:extLst>
          </p:cNvPr>
          <p:cNvSpPr>
            <a:spLocks noGrp="1"/>
          </p:cNvSpPr>
          <p:nvPr>
            <p:ph idx="1"/>
          </p:nvPr>
        </p:nvSpPr>
        <p:spPr>
          <a:xfrm>
            <a:off x="3991970" y="3357563"/>
            <a:ext cx="7469269" cy="2776537"/>
          </a:xfrm>
        </p:spPr>
        <p:txBody>
          <a:bodyPr>
            <a:normAutofit fontScale="85000" lnSpcReduction="10000"/>
          </a:bodyPr>
          <a:lstStyle/>
          <a:p>
            <a:pPr>
              <a:lnSpc>
                <a:spcPct val="100000"/>
              </a:lnSpc>
            </a:pPr>
            <a:r>
              <a:rPr lang="it-IT" sz="1700" dirty="0"/>
              <a:t>Il Campionato europeo di bridge con la 37° edizione ritorna per la terza volta in Italia. La competizione si è svolta a Salsomaggiore dal 22 giugno al 5 luglio. Le poste italiane hanno realizzato l’annullo di primo giorno. Nel 1951 il Campionato Europeo di Bridge era stato ospitato a Venezia. Il Campionato Europeo di bridge è stato disputato in Italia, per la seconda volta, nel 1959 ben 26 anni prima a Palermo presso l’Albergo Villa </a:t>
            </a:r>
            <a:r>
              <a:rPr lang="it-IT" sz="1700" dirty="0" err="1"/>
              <a:t>Igiea</a:t>
            </a:r>
            <a:r>
              <a:rPr lang="it-IT" sz="1700" dirty="0"/>
              <a:t> (nella seconda foto). Prestigiosa «location» acquistata nel 1899 da Ignazio e Franca Florio venne trasformato in hotel dall’Architetto Ernesto Basile. Con la sua architettura «liberty», i giardini terrazzati, il pontile per attraccare dal mare, rappresenta un «unicum» nel suo genere. I Florio ospitarono i più importanti personaggi dei primi del secolo scorso basti ricordare il Re Edoardo VII d’Inghilterra con la Regina Alexandra. Per chi viene a Palermo un «must» anche solo per un aperitivo nei suoi giardini. Questa  estate ha ospitato la famosa cantante </a:t>
            </a:r>
            <a:r>
              <a:rPr lang="it-IT" sz="1700" dirty="0" err="1"/>
              <a:t>Dua</a:t>
            </a:r>
            <a:r>
              <a:rPr lang="it-IT" sz="1700" dirty="0"/>
              <a:t> </a:t>
            </a:r>
            <a:r>
              <a:rPr lang="it-IT" sz="1700" dirty="0" err="1"/>
              <a:t>Lipa</a:t>
            </a:r>
            <a:r>
              <a:rPr lang="it-IT" sz="1700" dirty="0"/>
              <a:t> ed il marito l’attore inglese </a:t>
            </a:r>
            <a:r>
              <a:rPr lang="it-IT" sz="1700" dirty="0" err="1"/>
              <a:t>Callum</a:t>
            </a:r>
            <a:r>
              <a:rPr lang="it-IT" sz="1700" dirty="0"/>
              <a:t> Turner, che hanno voluto festeggiare il loro matrimonio a Palermo assieme a numerosi ospiti «Vip».-   </a:t>
            </a:r>
          </a:p>
        </p:txBody>
      </p:sp>
    </p:spTree>
    <p:extLst>
      <p:ext uri="{BB962C8B-B14F-4D97-AF65-F5344CB8AC3E}">
        <p14:creationId xmlns:p14="http://schemas.microsoft.com/office/powerpoint/2010/main" val="10362953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1">
            <a:extLst>
              <a:ext uri="{FF2B5EF4-FFF2-40B4-BE49-F238E27FC236}">
                <a16:creationId xmlns:a16="http://schemas.microsoft.com/office/drawing/2014/main" id="{E53615EE-C559-4E03-999B-5477F1626F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5249E24E-4166-8E60-FCAA-EB949DD16AFE}"/>
              </a:ext>
            </a:extLst>
          </p:cNvPr>
          <p:cNvSpPr>
            <a:spLocks noGrp="1"/>
          </p:cNvSpPr>
          <p:nvPr>
            <p:ph type="title"/>
          </p:nvPr>
        </p:nvSpPr>
        <p:spPr>
          <a:xfrm>
            <a:off x="7918447" y="952499"/>
            <a:ext cx="3571315" cy="1316736"/>
          </a:xfrm>
        </p:spPr>
        <p:txBody>
          <a:bodyPr>
            <a:normAutofit/>
          </a:bodyPr>
          <a:lstStyle/>
          <a:p>
            <a:pPr>
              <a:lnSpc>
                <a:spcPct val="90000"/>
              </a:lnSpc>
            </a:pPr>
            <a:r>
              <a:rPr lang="it-IT" sz="2800"/>
              <a:t>VERONA 2006 – CAMPIONATI DEL MONDO</a:t>
            </a:r>
          </a:p>
        </p:txBody>
      </p:sp>
      <p:pic>
        <p:nvPicPr>
          <p:cNvPr id="7" name="Immagine 6" descr="Immagine che contiene testo, lettera, schermata&#10;&#10;Descrizione generata automaticamente">
            <a:extLst>
              <a:ext uri="{FF2B5EF4-FFF2-40B4-BE49-F238E27FC236}">
                <a16:creationId xmlns:a16="http://schemas.microsoft.com/office/drawing/2014/main" id="{9A605536-9FBA-6338-3FC1-C698257CB6E5}"/>
              </a:ext>
            </a:extLst>
          </p:cNvPr>
          <p:cNvPicPr>
            <a:picLocks noChangeAspect="1"/>
          </p:cNvPicPr>
          <p:nvPr/>
        </p:nvPicPr>
        <p:blipFill>
          <a:blip r:embed="rId2">
            <a:extLst>
              <a:ext uri="{28A0092B-C50C-407E-A947-70E740481C1C}">
                <a14:useLocalDpi xmlns:a14="http://schemas.microsoft.com/office/drawing/2010/main" val="0"/>
              </a:ext>
            </a:extLst>
          </a:blip>
          <a:srcRect r="14401" b="4"/>
          <a:stretch>
            <a:fillRect/>
          </a:stretch>
        </p:blipFill>
        <p:spPr>
          <a:xfrm>
            <a:off x="791628" y="723900"/>
            <a:ext cx="3276600" cy="5410200"/>
          </a:xfrm>
          <a:prstGeom prst="rect">
            <a:avLst/>
          </a:prstGeom>
        </p:spPr>
      </p:pic>
      <p:pic>
        <p:nvPicPr>
          <p:cNvPr id="5" name="Immagine 4" descr="Immagine che contiene testo, Carminio, poster&#10;&#10;Descrizione generata automaticamente">
            <a:extLst>
              <a:ext uri="{FF2B5EF4-FFF2-40B4-BE49-F238E27FC236}">
                <a16:creationId xmlns:a16="http://schemas.microsoft.com/office/drawing/2014/main" id="{71D6D4C0-0D34-A48A-67EC-7C51A1AF54D7}"/>
              </a:ext>
            </a:extLst>
          </p:cNvPr>
          <p:cNvPicPr>
            <a:picLocks noChangeAspect="1"/>
          </p:cNvPicPr>
          <p:nvPr/>
        </p:nvPicPr>
        <p:blipFill>
          <a:blip r:embed="rId3">
            <a:extLst>
              <a:ext uri="{28A0092B-C50C-407E-A947-70E740481C1C}">
                <a14:useLocalDpi xmlns:a14="http://schemas.microsoft.com/office/drawing/2010/main" val="0"/>
              </a:ext>
            </a:extLst>
          </a:blip>
          <a:srcRect l="4142" r="11033" b="4"/>
          <a:stretch>
            <a:fillRect/>
          </a:stretch>
        </p:blipFill>
        <p:spPr>
          <a:xfrm>
            <a:off x="4068230" y="723900"/>
            <a:ext cx="3246971" cy="5410200"/>
          </a:xfrm>
          <a:prstGeom prst="rect">
            <a:avLst/>
          </a:prstGeom>
        </p:spPr>
      </p:pic>
      <p:cxnSp>
        <p:nvCxnSpPr>
          <p:cNvPr id="17" name="Straight Connector 13">
            <a:extLst>
              <a:ext uri="{FF2B5EF4-FFF2-40B4-BE49-F238E27FC236}">
                <a16:creationId xmlns:a16="http://schemas.microsoft.com/office/drawing/2014/main" id="{799A8EBD-049C-48E6-97ED-C9102D78FC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13696" y="722376"/>
            <a:ext cx="15621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Segnaposto contenuto 2">
            <a:extLst>
              <a:ext uri="{FF2B5EF4-FFF2-40B4-BE49-F238E27FC236}">
                <a16:creationId xmlns:a16="http://schemas.microsoft.com/office/drawing/2014/main" id="{321C3FCC-1F34-A557-B3D4-1D2DFB8A9823}"/>
              </a:ext>
            </a:extLst>
          </p:cNvPr>
          <p:cNvSpPr>
            <a:spLocks noGrp="1"/>
          </p:cNvSpPr>
          <p:nvPr>
            <p:ph idx="1"/>
          </p:nvPr>
        </p:nvSpPr>
        <p:spPr>
          <a:xfrm>
            <a:off x="7918447" y="2292096"/>
            <a:ext cx="3571315" cy="3913442"/>
          </a:xfrm>
        </p:spPr>
        <p:txBody>
          <a:bodyPr>
            <a:normAutofit/>
          </a:bodyPr>
          <a:lstStyle/>
          <a:p>
            <a:pPr>
              <a:lnSpc>
                <a:spcPct val="100000"/>
              </a:lnSpc>
            </a:pPr>
            <a:r>
              <a:rPr lang="it-IT" sz="1700"/>
              <a:t>Verona ha ospitato dal 9 al 24 giugno 2006 i Campionati del Mondo «</a:t>
            </a:r>
            <a:r>
              <a:rPr lang="it-IT" sz="1700" err="1"/>
              <a:t>Transnational</a:t>
            </a:r>
            <a:r>
              <a:rPr lang="it-IT" sz="1700"/>
              <a:t>» con la possibilità di schierare giocatori di nazionalità diverse. Le Poste Italiane hanno emesso un francobollo celebrativo di 0,65 centesimi di euro con annullo di primo giorno su bozzetto di Andrea Pagani e con una tiratura di 3milioni e cinquecentomila esemplari. E’ stato realizzato anche un «folder». </a:t>
            </a:r>
          </a:p>
        </p:txBody>
      </p:sp>
    </p:spTree>
    <p:extLst>
      <p:ext uri="{BB962C8B-B14F-4D97-AF65-F5344CB8AC3E}">
        <p14:creationId xmlns:p14="http://schemas.microsoft.com/office/powerpoint/2010/main" val="7756261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53615EE-C559-4E03-999B-5477F1626F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0A9CCB7D-D54B-6180-1E4C-1FBF9EA2C709}"/>
              </a:ext>
            </a:extLst>
          </p:cNvPr>
          <p:cNvSpPr>
            <a:spLocks noGrp="1"/>
          </p:cNvSpPr>
          <p:nvPr>
            <p:ph type="title"/>
          </p:nvPr>
        </p:nvSpPr>
        <p:spPr>
          <a:xfrm>
            <a:off x="7918447" y="952499"/>
            <a:ext cx="3571315" cy="1316736"/>
          </a:xfrm>
        </p:spPr>
        <p:txBody>
          <a:bodyPr>
            <a:normAutofit/>
          </a:bodyPr>
          <a:lstStyle/>
          <a:p>
            <a:pPr>
              <a:lnSpc>
                <a:spcPct val="90000"/>
              </a:lnSpc>
            </a:pPr>
            <a:r>
              <a:rPr lang="it-IT" sz="2800"/>
              <a:t>IL CIRCOLO DI BOLOGNA FESTEGGIA NEL 2011</a:t>
            </a:r>
          </a:p>
        </p:txBody>
      </p:sp>
      <p:pic>
        <p:nvPicPr>
          <p:cNvPr id="7" name="Immagine 6" descr="Immagine che contiene testo, schermata, Stampa, design&#10;&#10;Descrizione generata automaticamente">
            <a:extLst>
              <a:ext uri="{FF2B5EF4-FFF2-40B4-BE49-F238E27FC236}">
                <a16:creationId xmlns:a16="http://schemas.microsoft.com/office/drawing/2014/main" id="{74A12CBA-C81A-B099-6A7F-EDDF8F9724A2}"/>
              </a:ext>
            </a:extLst>
          </p:cNvPr>
          <p:cNvPicPr>
            <a:picLocks noChangeAspect="1"/>
          </p:cNvPicPr>
          <p:nvPr/>
        </p:nvPicPr>
        <p:blipFill>
          <a:blip r:embed="rId2">
            <a:extLst>
              <a:ext uri="{28A0092B-C50C-407E-A947-70E740481C1C}">
                <a14:useLocalDpi xmlns:a14="http://schemas.microsoft.com/office/drawing/2010/main" val="0"/>
              </a:ext>
            </a:extLst>
          </a:blip>
          <a:srcRect r="14401" b="4"/>
          <a:stretch>
            <a:fillRect/>
          </a:stretch>
        </p:blipFill>
        <p:spPr>
          <a:xfrm>
            <a:off x="791628" y="723900"/>
            <a:ext cx="3276600" cy="5410200"/>
          </a:xfrm>
          <a:prstGeom prst="rect">
            <a:avLst/>
          </a:prstGeom>
        </p:spPr>
      </p:pic>
      <p:pic>
        <p:nvPicPr>
          <p:cNvPr id="5" name="Immagine 4" descr="Immagine che contiene testo, schermata, Stampa, design&#10;&#10;Descrizione generata automaticamente">
            <a:extLst>
              <a:ext uri="{FF2B5EF4-FFF2-40B4-BE49-F238E27FC236}">
                <a16:creationId xmlns:a16="http://schemas.microsoft.com/office/drawing/2014/main" id="{50FDAF9C-0A67-7771-5D8D-2E2121F84D2B}"/>
              </a:ext>
            </a:extLst>
          </p:cNvPr>
          <p:cNvPicPr>
            <a:picLocks noChangeAspect="1"/>
          </p:cNvPicPr>
          <p:nvPr/>
        </p:nvPicPr>
        <p:blipFill>
          <a:blip r:embed="rId3">
            <a:extLst>
              <a:ext uri="{28A0092B-C50C-407E-A947-70E740481C1C}">
                <a14:useLocalDpi xmlns:a14="http://schemas.microsoft.com/office/drawing/2010/main" val="0"/>
              </a:ext>
            </a:extLst>
          </a:blip>
          <a:srcRect r="15175" b="4"/>
          <a:stretch>
            <a:fillRect/>
          </a:stretch>
        </p:blipFill>
        <p:spPr>
          <a:xfrm>
            <a:off x="4068230" y="723900"/>
            <a:ext cx="3246971" cy="5410200"/>
          </a:xfrm>
          <a:prstGeom prst="rect">
            <a:avLst/>
          </a:prstGeom>
        </p:spPr>
      </p:pic>
      <p:cxnSp>
        <p:nvCxnSpPr>
          <p:cNvPr id="14" name="Straight Connector 13">
            <a:extLst>
              <a:ext uri="{FF2B5EF4-FFF2-40B4-BE49-F238E27FC236}">
                <a16:creationId xmlns:a16="http://schemas.microsoft.com/office/drawing/2014/main" id="{799A8EBD-049C-48E6-97ED-C9102D78FC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13696" y="722376"/>
            <a:ext cx="15621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Segnaposto contenuto 2">
            <a:extLst>
              <a:ext uri="{FF2B5EF4-FFF2-40B4-BE49-F238E27FC236}">
                <a16:creationId xmlns:a16="http://schemas.microsoft.com/office/drawing/2014/main" id="{2DF4C77A-D662-F05B-6718-0AF0ED3D2E4E}"/>
              </a:ext>
            </a:extLst>
          </p:cNvPr>
          <p:cNvSpPr>
            <a:spLocks noGrp="1"/>
          </p:cNvSpPr>
          <p:nvPr>
            <p:ph idx="1"/>
          </p:nvPr>
        </p:nvSpPr>
        <p:spPr>
          <a:xfrm>
            <a:off x="7918447" y="2292096"/>
            <a:ext cx="3571315" cy="3913442"/>
          </a:xfrm>
        </p:spPr>
        <p:txBody>
          <a:bodyPr>
            <a:normAutofit fontScale="92500" lnSpcReduction="10000"/>
          </a:bodyPr>
          <a:lstStyle/>
          <a:p>
            <a:r>
              <a:rPr lang="it-IT" dirty="0"/>
              <a:t>Nel 2011 il Circolo del Bridge di Bologna ha festeggiato 65 anni di attività ed in occasione del Torneo Nazionale di Bologna del primo ottobre, sono state stampate quattro cartoline che ricordano i campioni bolognesi di bridge con un annullo «Quarto Inferiore», in coincidenza del Trofeo Città di Bologna.</a:t>
            </a:r>
          </a:p>
          <a:p>
            <a:pPr marL="0" indent="0">
              <a:buNone/>
            </a:pPr>
            <a:r>
              <a:rPr lang="it-IT" dirty="0"/>
              <a:t> </a:t>
            </a:r>
          </a:p>
        </p:txBody>
      </p:sp>
    </p:spTree>
    <p:extLst>
      <p:ext uri="{BB962C8B-B14F-4D97-AF65-F5344CB8AC3E}">
        <p14:creationId xmlns:p14="http://schemas.microsoft.com/office/powerpoint/2010/main" val="22292747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E53615EE-C559-4E03-999B-5477F1626F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F35BA05B-F9ED-9BF2-113A-44A12B457DEC}"/>
              </a:ext>
            </a:extLst>
          </p:cNvPr>
          <p:cNvSpPr>
            <a:spLocks noGrp="1"/>
          </p:cNvSpPr>
          <p:nvPr>
            <p:ph type="title"/>
          </p:nvPr>
        </p:nvSpPr>
        <p:spPr>
          <a:xfrm>
            <a:off x="7198735" y="908422"/>
            <a:ext cx="4292630" cy="1316736"/>
          </a:xfrm>
        </p:spPr>
        <p:txBody>
          <a:bodyPr>
            <a:normAutofit/>
          </a:bodyPr>
          <a:lstStyle/>
          <a:p>
            <a:r>
              <a:rPr lang="it-IT" dirty="0"/>
              <a:t>FOTO STORICHE e DUE ERRORI </a:t>
            </a:r>
          </a:p>
        </p:txBody>
      </p:sp>
      <p:pic>
        <p:nvPicPr>
          <p:cNvPr id="5" name="Immagine 4" descr="Immagine che contiene testo, giornale, Carta da giornale, Notizie&#10;&#10;Descrizione generata automaticamente">
            <a:extLst>
              <a:ext uri="{FF2B5EF4-FFF2-40B4-BE49-F238E27FC236}">
                <a16:creationId xmlns:a16="http://schemas.microsoft.com/office/drawing/2014/main" id="{50AEA7D3-9F29-8943-B49E-033F9EF7E3C6}"/>
              </a:ext>
            </a:extLst>
          </p:cNvPr>
          <p:cNvPicPr>
            <a:picLocks noChangeAspect="1"/>
          </p:cNvPicPr>
          <p:nvPr/>
        </p:nvPicPr>
        <p:blipFill>
          <a:blip r:embed="rId2">
            <a:extLst>
              <a:ext uri="{28A0092B-C50C-407E-A947-70E740481C1C}">
                <a14:useLocalDpi xmlns:a14="http://schemas.microsoft.com/office/drawing/2010/main" val="0"/>
              </a:ext>
            </a:extLst>
          </a:blip>
          <a:srcRect b="5381"/>
          <a:stretch>
            <a:fillRect/>
          </a:stretch>
        </p:blipFill>
        <p:spPr>
          <a:xfrm>
            <a:off x="20" y="10"/>
            <a:ext cx="2718013" cy="3428989"/>
          </a:xfrm>
          <a:prstGeom prst="rect">
            <a:avLst/>
          </a:prstGeom>
        </p:spPr>
      </p:pic>
      <p:cxnSp>
        <p:nvCxnSpPr>
          <p:cNvPr id="16" name="Straight Connector 15">
            <a:extLst>
              <a:ext uri="{FF2B5EF4-FFF2-40B4-BE49-F238E27FC236}">
                <a16:creationId xmlns:a16="http://schemas.microsoft.com/office/drawing/2014/main" id="{799A8EBD-049C-48E6-97ED-C9102D78FC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317521"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Immagine 6" descr="Immagine che contiene testo, giornale, Notizie, persona&#10;&#10;Descrizione generata automaticamente">
            <a:extLst>
              <a:ext uri="{FF2B5EF4-FFF2-40B4-BE49-F238E27FC236}">
                <a16:creationId xmlns:a16="http://schemas.microsoft.com/office/drawing/2014/main" id="{05C4CE5F-41EF-0AE2-0463-B6BFB8285BE3}"/>
              </a:ext>
            </a:extLst>
          </p:cNvPr>
          <p:cNvPicPr>
            <a:picLocks noChangeAspect="1"/>
          </p:cNvPicPr>
          <p:nvPr/>
        </p:nvPicPr>
        <p:blipFill>
          <a:blip r:embed="rId3">
            <a:extLst>
              <a:ext uri="{28A0092B-C50C-407E-A947-70E740481C1C}">
                <a14:useLocalDpi xmlns:a14="http://schemas.microsoft.com/office/drawing/2010/main" val="0"/>
              </a:ext>
            </a:extLst>
          </a:blip>
          <a:srcRect b="5381"/>
          <a:stretch>
            <a:fillRect/>
          </a:stretch>
        </p:blipFill>
        <p:spPr>
          <a:xfrm>
            <a:off x="20" y="3428999"/>
            <a:ext cx="2718013" cy="3428999"/>
          </a:xfrm>
          <a:prstGeom prst="rect">
            <a:avLst/>
          </a:prstGeom>
        </p:spPr>
      </p:pic>
      <p:pic>
        <p:nvPicPr>
          <p:cNvPr id="9" name="Immagine 8" descr="Immagine che contiene testo, giornale, Pubblicazione, libro&#10;&#10;Descrizione generata automaticamente">
            <a:extLst>
              <a:ext uri="{FF2B5EF4-FFF2-40B4-BE49-F238E27FC236}">
                <a16:creationId xmlns:a16="http://schemas.microsoft.com/office/drawing/2014/main" id="{535BE181-1DFE-A417-327D-C190B8AB79B2}"/>
              </a:ext>
            </a:extLst>
          </p:cNvPr>
          <p:cNvPicPr>
            <a:picLocks noChangeAspect="1"/>
          </p:cNvPicPr>
          <p:nvPr/>
        </p:nvPicPr>
        <p:blipFill>
          <a:blip r:embed="rId4">
            <a:extLst>
              <a:ext uri="{28A0092B-C50C-407E-A947-70E740481C1C}">
                <a14:useLocalDpi xmlns:a14="http://schemas.microsoft.com/office/drawing/2010/main" val="0"/>
              </a:ext>
            </a:extLst>
          </a:blip>
          <a:srcRect l="8319" r="16866"/>
          <a:stretch>
            <a:fillRect/>
          </a:stretch>
        </p:blipFill>
        <p:spPr>
          <a:xfrm>
            <a:off x="2718033" y="10"/>
            <a:ext cx="3848100" cy="6857985"/>
          </a:xfrm>
          <a:prstGeom prst="rect">
            <a:avLst/>
          </a:prstGeom>
        </p:spPr>
      </p:pic>
      <p:sp>
        <p:nvSpPr>
          <p:cNvPr id="3" name="Segnaposto contenuto 2">
            <a:extLst>
              <a:ext uri="{FF2B5EF4-FFF2-40B4-BE49-F238E27FC236}">
                <a16:creationId xmlns:a16="http://schemas.microsoft.com/office/drawing/2014/main" id="{D2FBDBE8-64B5-2594-9FB8-5B7C41E0019A}"/>
              </a:ext>
            </a:extLst>
          </p:cNvPr>
          <p:cNvSpPr>
            <a:spLocks noGrp="1"/>
          </p:cNvSpPr>
          <p:nvPr>
            <p:ph idx="1"/>
          </p:nvPr>
        </p:nvSpPr>
        <p:spPr>
          <a:xfrm>
            <a:off x="7198734" y="2225158"/>
            <a:ext cx="4292630" cy="4016083"/>
          </a:xfrm>
        </p:spPr>
        <p:txBody>
          <a:bodyPr>
            <a:normAutofit fontScale="92500" lnSpcReduction="20000"/>
          </a:bodyPr>
          <a:lstStyle/>
          <a:p>
            <a:r>
              <a:rPr lang="it-IT" sz="1400" dirty="0"/>
              <a:t>Due foto storiche di giornali americani: la prima del 1925 quando Harold Vanderbilt sulla nave  «Finlandia» codifica le regole del «Bridge Contratto» che si gioca tutt’oggi e la seconda con la «Battaglia del secolo» vinta dal mitico </a:t>
            </a:r>
            <a:r>
              <a:rPr lang="it-IT" sz="1400" dirty="0" err="1"/>
              <a:t>Culbertson</a:t>
            </a:r>
            <a:r>
              <a:rPr lang="it-IT" sz="1400" dirty="0"/>
              <a:t>. Nella terza foto la Tribuna Illustrata del settembre 1931 riporta un avvenimento luttuoso avvenuto a San Francisco quando un giocatore di bridge rileva tredici carte tutte dello stesso seme, quadri, una possibilità su 635 miliardi di combinazioni possibili delle 52 carte, ed il cuore non regge all’emozione.   </a:t>
            </a:r>
          </a:p>
          <a:p>
            <a:r>
              <a:rPr lang="it-IT" sz="1400" dirty="0"/>
              <a:t>Un refuso a pag. 9. Nella la formazione che ha partecipato al primo campionato europeo viene indicato tra i giocatori italiani </a:t>
            </a:r>
            <a:r>
              <a:rPr lang="it-IT" sz="1400" dirty="0" err="1"/>
              <a:t>Entromili</a:t>
            </a:r>
            <a:r>
              <a:rPr lang="it-IT" sz="1400" dirty="0"/>
              <a:t> si tratta di Enzo Pontremoli.</a:t>
            </a:r>
          </a:p>
          <a:p>
            <a:r>
              <a:rPr lang="it-IT" sz="1400" dirty="0"/>
              <a:t>A pag. 33 la competizione mondiale a squadre senior del 2006 viene indicata come «Rand Cup». Tale evento viene intestato al giocatore israeliano Nissan Rand solamente dopo la sua morte avvenuta nel 2008.  </a:t>
            </a:r>
          </a:p>
        </p:txBody>
      </p:sp>
    </p:spTree>
    <p:extLst>
      <p:ext uri="{BB962C8B-B14F-4D97-AF65-F5344CB8AC3E}">
        <p14:creationId xmlns:p14="http://schemas.microsoft.com/office/powerpoint/2010/main" val="11176485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1">
            <a:extLst>
              <a:ext uri="{FF2B5EF4-FFF2-40B4-BE49-F238E27FC236}">
                <a16:creationId xmlns:a16="http://schemas.microsoft.com/office/drawing/2014/main" id="{E53615EE-C559-4E03-999B-5477F1626F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819A17AF-42DB-AD35-EAB6-4A1608C27F90}"/>
              </a:ext>
            </a:extLst>
          </p:cNvPr>
          <p:cNvSpPr>
            <a:spLocks noGrp="1"/>
          </p:cNvSpPr>
          <p:nvPr>
            <p:ph type="title"/>
          </p:nvPr>
        </p:nvSpPr>
        <p:spPr>
          <a:xfrm>
            <a:off x="700087" y="909637"/>
            <a:ext cx="10691814" cy="981914"/>
          </a:xfrm>
        </p:spPr>
        <p:txBody>
          <a:bodyPr>
            <a:normAutofit/>
          </a:bodyPr>
          <a:lstStyle/>
          <a:p>
            <a:r>
              <a:rPr lang="it-IT" dirty="0"/>
              <a:t>PER COMPLETARE IL LIBRO: 1 </a:t>
            </a:r>
          </a:p>
        </p:txBody>
      </p:sp>
      <p:cxnSp>
        <p:nvCxnSpPr>
          <p:cNvPr id="19" name="Straight Connector 13">
            <a:extLst>
              <a:ext uri="{FF2B5EF4-FFF2-40B4-BE49-F238E27FC236}">
                <a16:creationId xmlns:a16="http://schemas.microsoft.com/office/drawing/2014/main" id="{B43766AD-6614-4710-B2A4-7BB682EE3D6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69610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Segnaposto contenuto 2">
            <a:extLst>
              <a:ext uri="{FF2B5EF4-FFF2-40B4-BE49-F238E27FC236}">
                <a16:creationId xmlns:a16="http://schemas.microsoft.com/office/drawing/2014/main" id="{379255AD-3478-69A1-2DC5-9C09AD0A21F7}"/>
              </a:ext>
            </a:extLst>
          </p:cNvPr>
          <p:cNvSpPr>
            <a:spLocks noGrp="1"/>
          </p:cNvSpPr>
          <p:nvPr>
            <p:ph idx="1"/>
          </p:nvPr>
        </p:nvSpPr>
        <p:spPr>
          <a:xfrm>
            <a:off x="700088" y="2226373"/>
            <a:ext cx="4087065" cy="3935127"/>
          </a:xfrm>
        </p:spPr>
        <p:txBody>
          <a:bodyPr>
            <a:normAutofit/>
          </a:bodyPr>
          <a:lstStyle/>
          <a:p>
            <a:pPr>
              <a:lnSpc>
                <a:spcPct val="100000"/>
              </a:lnSpc>
            </a:pPr>
            <a:r>
              <a:rPr lang="it-IT" sz="1300" dirty="0"/>
              <a:t>Opportunamente il sottotitolo «onesto» è «tutto o quasi» poiché era inevitabile che sfuggissero emissioni od annulli. Grazie all’U.I.C.O.S., Unione Italiana Collezionisti Olimpici e Sportivi, Associazione Benemerita del CONI, che ha dato il suo prestigioso patrocinio, il volume è stato mandato a tutti i soci UICOS sia in Italia che all’estero, (la parte centrale del libro riporta i testi in inglese).</a:t>
            </a:r>
          </a:p>
          <a:p>
            <a:pPr>
              <a:lnSpc>
                <a:spcPct val="100000"/>
              </a:lnSpc>
            </a:pPr>
            <a:r>
              <a:rPr lang="it-IT" sz="1300" dirty="0"/>
              <a:t>Un grande filatelico giapponese il Sig. </a:t>
            </a:r>
            <a:r>
              <a:rPr lang="it-IT" sz="1300" dirty="0" err="1"/>
              <a:t>Masaoki</a:t>
            </a:r>
            <a:r>
              <a:rPr lang="it-IT" sz="1300" dirty="0"/>
              <a:t> </a:t>
            </a:r>
            <a:r>
              <a:rPr lang="it-IT" sz="1300" dirty="0" err="1"/>
              <a:t>Ichimura</a:t>
            </a:r>
            <a:r>
              <a:rPr lang="it-IT" sz="1300" dirty="0"/>
              <a:t> di Osaka per ringraziare del dono ha inviato l’annullo emesso dalle poste giapponesi nel 1991 in occasione dei Campionati del Mondo di bridge a Yokohama.</a:t>
            </a:r>
          </a:p>
          <a:p>
            <a:pPr>
              <a:lnSpc>
                <a:spcPct val="100000"/>
              </a:lnSpc>
            </a:pPr>
            <a:r>
              <a:rPr lang="it-IT" sz="1300" dirty="0"/>
              <a:t>Gli amici marsalesi mi hanno segnalato e poi inviato l’annullo emesso nel 2006 per festeggiare i 30 anni dell’Associazione Sportiva Bridge Marsala.   </a:t>
            </a:r>
          </a:p>
        </p:txBody>
      </p:sp>
      <p:pic>
        <p:nvPicPr>
          <p:cNvPr id="5" name="Immagine 4" descr="Immagine che contiene testo, lettera, calligrafia, carta&#10;&#10;Descrizione generata automaticamente">
            <a:extLst>
              <a:ext uri="{FF2B5EF4-FFF2-40B4-BE49-F238E27FC236}">
                <a16:creationId xmlns:a16="http://schemas.microsoft.com/office/drawing/2014/main" id="{1F8B6B55-FD65-D278-5B3D-A498E5DD3E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41506" y="2226373"/>
            <a:ext cx="2764715" cy="3907725"/>
          </a:xfrm>
          <a:prstGeom prst="rect">
            <a:avLst/>
          </a:prstGeom>
        </p:spPr>
      </p:pic>
      <p:pic>
        <p:nvPicPr>
          <p:cNvPr id="7" name="Immagine 6" descr="Immagine che contiene testo, busta, lettera, statico&#10;&#10;Descrizione generata automaticamente">
            <a:extLst>
              <a:ext uri="{FF2B5EF4-FFF2-40B4-BE49-F238E27FC236}">
                <a16:creationId xmlns:a16="http://schemas.microsoft.com/office/drawing/2014/main" id="{006A6C90-F9BC-89B0-B53D-F46ABC4043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14138" y="3091477"/>
            <a:ext cx="3077763" cy="2177517"/>
          </a:xfrm>
          <a:prstGeom prst="rect">
            <a:avLst/>
          </a:prstGeom>
        </p:spPr>
      </p:pic>
    </p:spTree>
    <p:extLst>
      <p:ext uri="{BB962C8B-B14F-4D97-AF65-F5344CB8AC3E}">
        <p14:creationId xmlns:p14="http://schemas.microsoft.com/office/powerpoint/2010/main" val="35916247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1">
            <a:extLst>
              <a:ext uri="{FF2B5EF4-FFF2-40B4-BE49-F238E27FC236}">
                <a16:creationId xmlns:a16="http://schemas.microsoft.com/office/drawing/2014/main" id="{C3D0AD61-C4EE-4A0B-8733-BAE046F63A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1C85838C-B9F6-23CF-D3C9-A7E4ABE389D6}"/>
              </a:ext>
            </a:extLst>
          </p:cNvPr>
          <p:cNvSpPr>
            <a:spLocks noGrp="1"/>
          </p:cNvSpPr>
          <p:nvPr>
            <p:ph type="title"/>
          </p:nvPr>
        </p:nvSpPr>
        <p:spPr>
          <a:xfrm>
            <a:off x="700087" y="909637"/>
            <a:ext cx="10691813" cy="946391"/>
          </a:xfrm>
        </p:spPr>
        <p:txBody>
          <a:bodyPr>
            <a:normAutofit/>
          </a:bodyPr>
          <a:lstStyle/>
          <a:p>
            <a:r>
              <a:rPr lang="it-IT"/>
              <a:t>PER COMPLETARE IL LIBRO: 2 </a:t>
            </a:r>
            <a:endParaRPr lang="it-IT" dirty="0"/>
          </a:p>
        </p:txBody>
      </p:sp>
      <p:cxnSp>
        <p:nvCxnSpPr>
          <p:cNvPr id="18" name="Straight Connector 13">
            <a:extLst>
              <a:ext uri="{FF2B5EF4-FFF2-40B4-BE49-F238E27FC236}">
                <a16:creationId xmlns:a16="http://schemas.microsoft.com/office/drawing/2014/main" id="{8916C3E3-8382-46AB-88B8-8CAE8FF282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Immagine 6" descr="Immagine che contiene testo, diagramma&#10;&#10;Descrizione generata automaticamente">
            <a:extLst>
              <a:ext uri="{FF2B5EF4-FFF2-40B4-BE49-F238E27FC236}">
                <a16:creationId xmlns:a16="http://schemas.microsoft.com/office/drawing/2014/main" id="{1FB1381B-FE79-CF55-2F00-9A9E0EF50B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3628" y="2156344"/>
            <a:ext cx="2633890" cy="3722816"/>
          </a:xfrm>
          <a:prstGeom prst="rect">
            <a:avLst/>
          </a:prstGeom>
        </p:spPr>
      </p:pic>
      <p:pic>
        <p:nvPicPr>
          <p:cNvPr id="5" name="Immagine 4" descr="Immagine che contiene testo, diagramma, schermata, cerchio&#10;&#10;Descrizione generata automaticamente">
            <a:extLst>
              <a:ext uri="{FF2B5EF4-FFF2-40B4-BE49-F238E27FC236}">
                <a16:creationId xmlns:a16="http://schemas.microsoft.com/office/drawing/2014/main" id="{6903C8E4-03AC-06CD-D522-129D23996A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11201" y="2156344"/>
            <a:ext cx="2633892" cy="3722816"/>
          </a:xfrm>
          <a:prstGeom prst="rect">
            <a:avLst/>
          </a:prstGeom>
        </p:spPr>
      </p:pic>
      <p:sp>
        <p:nvSpPr>
          <p:cNvPr id="3" name="Segnaposto contenuto 2">
            <a:extLst>
              <a:ext uri="{FF2B5EF4-FFF2-40B4-BE49-F238E27FC236}">
                <a16:creationId xmlns:a16="http://schemas.microsoft.com/office/drawing/2014/main" id="{2428F55B-9B79-7981-C0D5-1317DA8650A8}"/>
              </a:ext>
            </a:extLst>
          </p:cNvPr>
          <p:cNvSpPr>
            <a:spLocks noGrp="1"/>
          </p:cNvSpPr>
          <p:nvPr>
            <p:ph idx="1"/>
          </p:nvPr>
        </p:nvSpPr>
        <p:spPr>
          <a:xfrm>
            <a:off x="6622302" y="2067247"/>
            <a:ext cx="4769598" cy="3881115"/>
          </a:xfrm>
        </p:spPr>
        <p:txBody>
          <a:bodyPr>
            <a:normAutofit/>
          </a:bodyPr>
          <a:lstStyle/>
          <a:p>
            <a:r>
              <a:rPr lang="it-IT" dirty="0"/>
              <a:t>Luciano Calenda di Roma, appassionato bridgista e filatelico mi ha segnalato alcuni annulli mancanti ed il foglietto emesso dall’Indonesia nel 2011, dedicato ai South East Asian Games dove sul bordo del foglietto vi è il tavolo da gioco con la scritta bridge.</a:t>
            </a:r>
          </a:p>
        </p:txBody>
      </p:sp>
      <p:cxnSp>
        <p:nvCxnSpPr>
          <p:cNvPr id="16" name="Straight Connector 15">
            <a:extLst>
              <a:ext uri="{FF2B5EF4-FFF2-40B4-BE49-F238E27FC236}">
                <a16:creationId xmlns:a16="http://schemas.microsoft.com/office/drawing/2014/main" id="{066B2F53-52E2-4B53-BAF3-FCB37CD9E33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60221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9C5DB285-8F5A-CA5F-4674-51B453AEB180}"/>
              </a:ext>
            </a:extLst>
          </p:cNvPr>
          <p:cNvSpPr>
            <a:spLocks noGrp="1"/>
          </p:cNvSpPr>
          <p:nvPr>
            <p:ph type="title"/>
          </p:nvPr>
        </p:nvSpPr>
        <p:spPr>
          <a:xfrm>
            <a:off x="704088" y="914400"/>
            <a:ext cx="6239599" cy="1307590"/>
          </a:xfrm>
        </p:spPr>
        <p:txBody>
          <a:bodyPr>
            <a:normAutofit/>
          </a:bodyPr>
          <a:lstStyle/>
          <a:p>
            <a:pPr>
              <a:lnSpc>
                <a:spcPct val="90000"/>
              </a:lnSpc>
            </a:pPr>
            <a:r>
              <a:rPr lang="it-IT"/>
              <a:t>IL TRAMONTO DEL REGNO D’ITALIA</a:t>
            </a:r>
          </a:p>
        </p:txBody>
      </p:sp>
      <p:cxnSp>
        <p:nvCxnSpPr>
          <p:cNvPr id="12" name="Straight Connector 11">
            <a:extLst>
              <a:ext uri="{FF2B5EF4-FFF2-40B4-BE49-F238E27FC236}">
                <a16:creationId xmlns:a16="http://schemas.microsoft.com/office/drawing/2014/main" id="{3815BE95-1337-20E2-B2EF-5DA486F72FC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Segnaposto contenuto 2">
            <a:extLst>
              <a:ext uri="{FF2B5EF4-FFF2-40B4-BE49-F238E27FC236}">
                <a16:creationId xmlns:a16="http://schemas.microsoft.com/office/drawing/2014/main" id="{1974812A-00DA-DF6C-8200-E31CFD776D8B}"/>
              </a:ext>
            </a:extLst>
          </p:cNvPr>
          <p:cNvSpPr>
            <a:spLocks noGrp="1"/>
          </p:cNvSpPr>
          <p:nvPr>
            <p:ph idx="1"/>
          </p:nvPr>
        </p:nvSpPr>
        <p:spPr>
          <a:xfrm>
            <a:off x="704088" y="2221992"/>
            <a:ext cx="6239599" cy="3941064"/>
          </a:xfrm>
        </p:spPr>
        <p:txBody>
          <a:bodyPr>
            <a:normAutofit/>
          </a:bodyPr>
          <a:lstStyle/>
          <a:p>
            <a:pPr>
              <a:lnSpc>
                <a:spcPct val="100000"/>
              </a:lnSpc>
            </a:pPr>
            <a:r>
              <a:rPr lang="it-IT" sz="1700"/>
              <a:t>Il Prof. Ettore Tripi, neuropsichiatra trapanese classe 1935, da appassionato filatelico con la collaborazione di Marco Scarpitta ha realizzato un impegnativo volume storico-filatelico dal titolo « Il tramonto del Regno d’Italia» di ben 313 pagine che per mio tramite ha voluto donare all’U.S.F.I. in occasione di questo Congresso Nazionale di Prati.</a:t>
            </a:r>
          </a:p>
          <a:p>
            <a:pPr>
              <a:lnSpc>
                <a:spcPct val="100000"/>
              </a:lnSpc>
            </a:pPr>
            <a:r>
              <a:rPr lang="it-IT" sz="1700"/>
              <a:t>Il Libro ripercorre gli avvenimenti storici in Italia: dall’entrata in guerra dell’Italia il 10 giugno 1940 all’elezione di Enrico De Nicola primo Presidente della Repubblica Italiana il 31 dicembre 1947. Per ciascuna data viene riprodotta una cartolina od una busta con l’affrancatura ed il timbro dello stesso giorno.  </a:t>
            </a:r>
          </a:p>
        </p:txBody>
      </p:sp>
      <p:pic>
        <p:nvPicPr>
          <p:cNvPr id="5" name="Immagine 4" descr="Immagine che contiene testo, persona, uomo, Viso umano&#10;&#10;Descrizione generata automaticamente">
            <a:extLst>
              <a:ext uri="{FF2B5EF4-FFF2-40B4-BE49-F238E27FC236}">
                <a16:creationId xmlns:a16="http://schemas.microsoft.com/office/drawing/2014/main" id="{4F76A1EA-E5A6-6BC0-E3D3-81C2E1F67ABE}"/>
              </a:ext>
            </a:extLst>
          </p:cNvPr>
          <p:cNvPicPr>
            <a:picLocks noChangeAspect="1"/>
          </p:cNvPicPr>
          <p:nvPr/>
        </p:nvPicPr>
        <p:blipFill>
          <a:blip r:embed="rId2">
            <a:extLst>
              <a:ext uri="{28A0092B-C50C-407E-A947-70E740481C1C}">
                <a14:useLocalDpi xmlns:a14="http://schemas.microsoft.com/office/drawing/2010/main" val="0"/>
              </a:ext>
            </a:extLst>
          </a:blip>
          <a:srcRect l="6135" r="4265"/>
          <a:stretch>
            <a:fillRect/>
          </a:stretch>
        </p:blipFill>
        <p:spPr>
          <a:xfrm>
            <a:off x="7583424" y="10"/>
            <a:ext cx="4608576" cy="6857990"/>
          </a:xfrm>
          <a:prstGeom prst="rect">
            <a:avLst/>
          </a:prstGeom>
        </p:spPr>
      </p:pic>
    </p:spTree>
    <p:extLst>
      <p:ext uri="{BB962C8B-B14F-4D97-AF65-F5344CB8AC3E}">
        <p14:creationId xmlns:p14="http://schemas.microsoft.com/office/powerpoint/2010/main" val="13499377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C0FC4CBE-5A01-10E2-0C9D-0EEF496E2416}"/>
              </a:ext>
            </a:extLst>
          </p:cNvPr>
          <p:cNvSpPr>
            <a:spLocks noGrp="1"/>
          </p:cNvSpPr>
          <p:nvPr>
            <p:ph type="title"/>
          </p:nvPr>
        </p:nvSpPr>
        <p:spPr>
          <a:xfrm>
            <a:off x="5248656" y="914400"/>
            <a:ext cx="6236208" cy="1307592"/>
          </a:xfrm>
        </p:spPr>
        <p:txBody>
          <a:bodyPr>
            <a:normAutofit/>
          </a:bodyPr>
          <a:lstStyle/>
          <a:p>
            <a:r>
              <a:rPr lang="it-IT" dirty="0"/>
              <a:t>RINGRAZIAMENTI </a:t>
            </a:r>
          </a:p>
        </p:txBody>
      </p:sp>
      <p:cxnSp>
        <p:nvCxnSpPr>
          <p:cNvPr id="15" name="Straight Connector 11">
            <a:extLst>
              <a:ext uri="{FF2B5EF4-FFF2-40B4-BE49-F238E27FC236}">
                <a16:creationId xmlns:a16="http://schemas.microsoft.com/office/drawing/2014/main" id="{D2E57F3D-33BE-4306-87E6-24576371951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349240"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Immagine 4" descr="Immagine che contiene testo, schermata, Carattere&#10;&#10;Descrizione generata automaticamente">
            <a:extLst>
              <a:ext uri="{FF2B5EF4-FFF2-40B4-BE49-F238E27FC236}">
                <a16:creationId xmlns:a16="http://schemas.microsoft.com/office/drawing/2014/main" id="{C01FDCE4-1602-4565-F980-2427B0F90EA6}"/>
              </a:ext>
            </a:extLst>
          </p:cNvPr>
          <p:cNvPicPr>
            <a:picLocks noChangeAspect="1"/>
          </p:cNvPicPr>
          <p:nvPr/>
        </p:nvPicPr>
        <p:blipFill>
          <a:blip r:embed="rId2">
            <a:extLst>
              <a:ext uri="{28A0092B-C50C-407E-A947-70E740481C1C}">
                <a14:useLocalDpi xmlns:a14="http://schemas.microsoft.com/office/drawing/2010/main" val="0"/>
              </a:ext>
            </a:extLst>
          </a:blip>
          <a:srcRect r="-2" b="3044"/>
          <a:stretch>
            <a:fillRect/>
          </a:stretch>
        </p:blipFill>
        <p:spPr>
          <a:xfrm>
            <a:off x="712312" y="749808"/>
            <a:ext cx="3950208" cy="5413248"/>
          </a:xfrm>
          <a:prstGeom prst="rect">
            <a:avLst/>
          </a:prstGeom>
        </p:spPr>
      </p:pic>
      <p:sp>
        <p:nvSpPr>
          <p:cNvPr id="3" name="Segnaposto contenuto 2">
            <a:extLst>
              <a:ext uri="{FF2B5EF4-FFF2-40B4-BE49-F238E27FC236}">
                <a16:creationId xmlns:a16="http://schemas.microsoft.com/office/drawing/2014/main" id="{AC18D0CA-1D31-5803-5443-EB17B61DB2E4}"/>
              </a:ext>
            </a:extLst>
          </p:cNvPr>
          <p:cNvSpPr>
            <a:spLocks noGrp="1"/>
          </p:cNvSpPr>
          <p:nvPr>
            <p:ph idx="1"/>
          </p:nvPr>
        </p:nvSpPr>
        <p:spPr>
          <a:xfrm>
            <a:off x="5248656" y="2221992"/>
            <a:ext cx="6236208" cy="3941064"/>
          </a:xfrm>
        </p:spPr>
        <p:txBody>
          <a:bodyPr>
            <a:normAutofit/>
          </a:bodyPr>
          <a:lstStyle/>
          <a:p>
            <a:r>
              <a:rPr lang="it-IT"/>
              <a:t>Desidero ringraziare il Presidente, il Consiglio Direttivo ed i Soci per il gradito invito a questo congresso nazionale. Un ringraziamento particolare a tutte e tutti i partecipanti per l’attenzione dimostrata con l’augurio di un proficuo congresso di questa storica ed importante Associazione. </a:t>
            </a:r>
          </a:p>
          <a:p>
            <a:r>
              <a:rPr lang="it-IT"/>
              <a:t>Chiudo questo mio intervento con una slide, nel testo originale inglese e tradotta in italiano  sui benefici del gioco bridge a tutte le età dai giovanissimi ai «diversamente giovani».  </a:t>
            </a:r>
            <a:endParaRPr lang="it-IT" dirty="0"/>
          </a:p>
        </p:txBody>
      </p:sp>
    </p:spTree>
    <p:extLst>
      <p:ext uri="{BB962C8B-B14F-4D97-AF65-F5344CB8AC3E}">
        <p14:creationId xmlns:p14="http://schemas.microsoft.com/office/powerpoint/2010/main" val="201450856"/>
      </p:ext>
    </p:extLst>
  </p:cSld>
  <p:clrMapOvr>
    <a:masterClrMapping/>
  </p:clrMapOvr>
</p:sld>
</file>

<file path=ppt/theme/theme1.xml><?xml version="1.0" encoding="utf-8"?>
<a:theme xmlns:a="http://schemas.openxmlformats.org/drawingml/2006/main" name="ChronicleVTI">
  <a:themeElements>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Univers Calisto">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hronicleVTI" id="{508E4D90-5116-4BF0-876B-3F422DD1F65F}" vid="{AA21DC3D-92A8-43A4-8358-ED428371CD55}"/>
    </a:ext>
  </a:extLst>
</a:theme>
</file>

<file path=docProps/app.xml><?xml version="1.0" encoding="utf-8"?>
<Properties xmlns="http://schemas.openxmlformats.org/officeDocument/2006/extended-properties" xmlns:vt="http://schemas.openxmlformats.org/officeDocument/2006/docPropsVTypes">
  <TotalTime>411</TotalTime>
  <Words>2242</Words>
  <Application>Microsoft Office PowerPoint</Application>
  <PresentationFormat>Widescreen</PresentationFormat>
  <Paragraphs>61</Paragraphs>
  <Slides>23</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23</vt:i4>
      </vt:variant>
    </vt:vector>
  </HeadingPairs>
  <TitlesOfParts>
    <vt:vector size="28" baseType="lpstr">
      <vt:lpstr>Arial</vt:lpstr>
      <vt:lpstr>Calibri</vt:lpstr>
      <vt:lpstr>Calisto MT</vt:lpstr>
      <vt:lpstr>Univers Condensed</vt:lpstr>
      <vt:lpstr>ChronicleVTI</vt:lpstr>
      <vt:lpstr>BRIDGE E FILATELIA ( tutto o quasi )  </vt:lpstr>
      <vt:lpstr>L’A.S.D. BRIDGE ADDAURA </vt:lpstr>
      <vt:lpstr>LA MIA PRIMA COLLEZIONE  </vt:lpstr>
      <vt:lpstr>LA NASCITA DI UN LIBRO </vt:lpstr>
      <vt:lpstr>IL PRIMO ANNULLO POSTALE SUL BRIDGE </vt:lpstr>
      <vt:lpstr>IL PRIMO ANNULLO IN ITALIA</vt:lpstr>
      <vt:lpstr>I TORNEI DI BRIDGE DI RIMINI</vt:lpstr>
      <vt:lpstr>LE PRIME EMISSIONI FILATELICHE NEL MONDO: LIBANO 1962 E 1965. </vt:lpstr>
      <vt:lpstr>GLI ANNULLI POSTALI IN JUGOSLAVIA</vt:lpstr>
      <vt:lpstr>BERMUDA: WORLD BRIDGE CHAMPIONSHIP 1975</vt:lpstr>
      <vt:lpstr>ANTILLE OLANDESI: ARUBA 1977 </vt:lpstr>
      <vt:lpstr>AM.PHI.LEX 77 E GIORGIO BELLADONNA </vt:lpstr>
      <vt:lpstr>1978: BARBADOS E Mali</vt:lpstr>
      <vt:lpstr>TROFEO «INTERCONTINENTALE ASSICURAZIONI»</vt:lpstr>
      <vt:lpstr>OLANDA E WALLIS E FUTUNA </vt:lpstr>
      <vt:lpstr>CAMPIONATI EUROPEI A SALSOMAGGIORE 1985</vt:lpstr>
      <vt:lpstr>VERONA 2006 – CAMPIONATI DEL MONDO</vt:lpstr>
      <vt:lpstr>IL CIRCOLO DI BOLOGNA FESTEGGIA NEL 2011</vt:lpstr>
      <vt:lpstr>FOTO STORICHE e DUE ERRORI </vt:lpstr>
      <vt:lpstr>PER COMPLETARE IL LIBRO: 1 </vt:lpstr>
      <vt:lpstr>PER COMPLETARE IL LIBRO: 2 </vt:lpstr>
      <vt:lpstr>IL TRAMONTO DEL REGNO D’ITALIA</vt:lpstr>
      <vt:lpstr>RINGRAZIAMENTI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BRIDGE E FILATELIA ( tutto o quasi )</dc:title>
  <dc:creator>Fulvio Manno</dc:creator>
  <cp:lastModifiedBy>Fulvio Manno</cp:lastModifiedBy>
  <cp:revision>8</cp:revision>
  <cp:lastPrinted>2026-07-22T13:20:48Z</cp:lastPrinted>
  <dcterms:created xsi:type="dcterms:W3CDTF">2026-07-12T09:31:29Z</dcterms:created>
  <dcterms:modified xsi:type="dcterms:W3CDTF">2026-07-22T13:27:20Z</dcterms:modified>
</cp:coreProperties>
</file>